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8"/>
  </p:notesMasterIdLst>
  <p:sldIdLst>
    <p:sldId id="256" r:id="rId2"/>
    <p:sldId id="274" r:id="rId3"/>
    <p:sldId id="270" r:id="rId4"/>
    <p:sldId id="258" r:id="rId5"/>
    <p:sldId id="259" r:id="rId6"/>
    <p:sldId id="260" r:id="rId7"/>
    <p:sldId id="261" r:id="rId8"/>
    <p:sldId id="262" r:id="rId9"/>
    <p:sldId id="263" r:id="rId10"/>
    <p:sldId id="264" r:id="rId11"/>
    <p:sldId id="265" r:id="rId12"/>
    <p:sldId id="271" r:id="rId13"/>
    <p:sldId id="272" r:id="rId14"/>
    <p:sldId id="273" r:id="rId15"/>
    <p:sldId id="268" r:id="rId16"/>
    <p:sldId id="26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DAE5"/>
    <a:srgbClr val="0080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8" d="100"/>
          <a:sy n="68"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D3758-68F2-46BE-ABDE-1FB286E74765}" type="datetimeFigureOut">
              <a:rPr lang="es-MX" smtClean="0"/>
              <a:t>26/08/2025</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57A494-BAB3-4E7C-906F-53E6FAF4D382}" type="slidenum">
              <a:rPr lang="es-MX" smtClean="0"/>
              <a:t>‹Nº›</a:t>
            </a:fld>
            <a:endParaRPr lang="es-MX"/>
          </a:p>
        </p:txBody>
      </p:sp>
    </p:spTree>
    <p:extLst>
      <p:ext uri="{BB962C8B-B14F-4D97-AF65-F5344CB8AC3E}">
        <p14:creationId xmlns:p14="http://schemas.microsoft.com/office/powerpoint/2010/main" val="2351720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LKDJALSKJLASJA</a:t>
            </a:r>
            <a:endParaRPr lang="es-MX" dirty="0"/>
          </a:p>
        </p:txBody>
      </p:sp>
      <p:sp>
        <p:nvSpPr>
          <p:cNvPr id="4" name="Marcador de número de diapositiva 3"/>
          <p:cNvSpPr>
            <a:spLocks noGrp="1"/>
          </p:cNvSpPr>
          <p:nvPr>
            <p:ph type="sldNum" sz="quarter" idx="5"/>
          </p:nvPr>
        </p:nvSpPr>
        <p:spPr/>
        <p:txBody>
          <a:bodyPr/>
          <a:lstStyle/>
          <a:p>
            <a:fld id="{A857A494-BAB3-4E7C-906F-53E6FAF4D382}" type="slidenum">
              <a:rPr lang="es-MX" smtClean="0"/>
              <a:t>1</a:t>
            </a:fld>
            <a:endParaRPr lang="es-MX"/>
          </a:p>
        </p:txBody>
      </p:sp>
    </p:spTree>
    <p:extLst>
      <p:ext uri="{BB962C8B-B14F-4D97-AF65-F5344CB8AC3E}">
        <p14:creationId xmlns:p14="http://schemas.microsoft.com/office/powerpoint/2010/main" val="3009862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8/26/2025</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8/26/2025</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85800" y="3132666"/>
            <a:ext cx="5311775"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172200" y="3132666"/>
            <a:ext cx="5334000" cy="308601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8/26/2025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8/26/2025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8/26/2025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8/26/2025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pic>
        <p:nvPicPr>
          <p:cNvPr id="11" name="Picture 10"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8/26/2025</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8/26/2025</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8/26/2025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8/26/2025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8/26/2025</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8/26/2025</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6.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6.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6.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6.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6.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6.png"/><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5D5BB144-AC4B-92BA-66F4-9FE5F4847F1F}"/>
              </a:ext>
            </a:extLst>
          </p:cNvPr>
          <p:cNvPicPr>
            <a:picLocks noChangeAspect="1"/>
          </p:cNvPicPr>
          <p:nvPr/>
        </p:nvPicPr>
        <p:blipFill>
          <a:blip r:embed="rId5"/>
          <a:stretch>
            <a:fillRect/>
          </a:stretch>
        </p:blipFill>
        <p:spPr>
          <a:xfrm>
            <a:off x="1" y="1901843"/>
            <a:ext cx="12191999" cy="4993346"/>
          </a:xfrm>
          <a:prstGeom prst="rect">
            <a:avLst/>
          </a:prstGeom>
        </p:spPr>
      </p:pic>
      <p:pic>
        <p:nvPicPr>
          <p:cNvPr id="1028" name="Picture 4" descr="Universidad Tecnocientífica del Pacífico">
            <a:extLst>
              <a:ext uri="{FF2B5EF4-FFF2-40B4-BE49-F238E27FC236}">
                <a16:creationId xmlns:a16="http://schemas.microsoft.com/office/drawing/2014/main" id="{8CE315DF-F466-ACEF-10ED-21BA25C58E89}"/>
              </a:ext>
            </a:extLst>
          </p:cNvPr>
          <p:cNvPicPr>
            <a:picLocks noChangeAspect="1" noChangeArrowheads="1"/>
          </p:cNvPicPr>
          <p:nvPr/>
        </p:nvPicPr>
        <p:blipFill rotWithShape="1">
          <a:blip r:embed="rId6">
            <a:alphaModFix amt="57000"/>
            <a:extLst>
              <a:ext uri="{28A0092B-C50C-407E-A947-70E740481C1C}">
                <a14:useLocalDpi xmlns:a14="http://schemas.microsoft.com/office/drawing/2010/main" val="0"/>
              </a:ext>
            </a:extLst>
          </a:blip>
          <a:srcRect l="7327" t="8238" b="8009"/>
          <a:stretch/>
        </p:blipFill>
        <p:spPr bwMode="auto">
          <a:xfrm>
            <a:off x="0" y="1"/>
            <a:ext cx="2186609" cy="1901842"/>
          </a:xfrm>
          <a:prstGeom prst="rect">
            <a:avLst/>
          </a:prstGeom>
          <a:noFill/>
          <a:effectLst/>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E0A1372E-51F9-E61E-FC3A-C89E29B2E5A5}"/>
              </a:ext>
            </a:extLst>
          </p:cNvPr>
          <p:cNvSpPr>
            <a:spLocks noGrp="1"/>
          </p:cNvSpPr>
          <p:nvPr>
            <p:ph type="ctrTitle"/>
          </p:nvPr>
        </p:nvSpPr>
        <p:spPr>
          <a:xfrm>
            <a:off x="1958009" y="1662177"/>
            <a:ext cx="8275982" cy="1566851"/>
          </a:xfrm>
          <a:noFill/>
        </p:spPr>
        <p:txBody>
          <a:bodyPr>
            <a:noAutofit/>
          </a:bodyPr>
          <a:lstStyle/>
          <a:p>
            <a:pPr algn="ct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br>
              <a:rPr lang="es-ES"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r>
              <a:rPr lang="es-ES" sz="2400" b="1"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t>Responsabilidad social: un enfoque de las y los estudiantes del último grado de licenciatura de la UAAH.</a:t>
            </a:r>
            <a:br>
              <a:rPr lang="es-MX" sz="2400" dirty="0">
                <a:solidFill>
                  <a:schemeClr val="accent1">
                    <a:lumMod val="75000"/>
                  </a:schemeClr>
                </a:solidFill>
                <a:effectLst/>
                <a:latin typeface="ADLaM Display" panose="02010000000000000000" pitchFamily="2" charset="0"/>
                <a:ea typeface="ADLaM Display" panose="02010000000000000000" pitchFamily="2" charset="0"/>
                <a:cs typeface="ADLaM Display" panose="02010000000000000000" pitchFamily="2" charset="0"/>
              </a:rPr>
            </a:br>
            <a:endParaRPr lang="es-MX" sz="2400" dirty="0">
              <a:solidFill>
                <a:schemeClr val="accent1">
                  <a:lumMod val="75000"/>
                </a:schemeClr>
              </a:solidFill>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026" name="Picture 2">
            <a:extLst>
              <a:ext uri="{FF2B5EF4-FFF2-40B4-BE49-F238E27FC236}">
                <a16:creationId xmlns:a16="http://schemas.microsoft.com/office/drawing/2014/main" id="{EB5E6232-152B-89D0-8E2A-1EEA80B98DFE}"/>
              </a:ext>
            </a:extLst>
          </p:cNvPr>
          <p:cNvPicPr>
            <a:picLocks noChangeAspect="1" noChangeArrowheads="1"/>
          </p:cNvPicPr>
          <p:nvPr/>
        </p:nvPicPr>
        <p:blipFill>
          <a:blip r:embed="rId7">
            <a:alphaModFix amt="49000"/>
            <a:extLst>
              <a:ext uri="{28A0092B-C50C-407E-A947-70E740481C1C}">
                <a14:useLocalDpi xmlns:a14="http://schemas.microsoft.com/office/drawing/2010/main" val="0"/>
              </a:ext>
            </a:extLst>
          </a:blip>
          <a:srcRect/>
          <a:stretch>
            <a:fillRect/>
          </a:stretch>
        </p:blipFill>
        <p:spPr bwMode="auto">
          <a:xfrm>
            <a:off x="10442830" y="0"/>
            <a:ext cx="1613182" cy="1662177"/>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a:extLst>
              <a:ext uri="{FF2B5EF4-FFF2-40B4-BE49-F238E27FC236}">
                <a16:creationId xmlns:a16="http://schemas.microsoft.com/office/drawing/2014/main" id="{1ECDC69F-E235-20A1-59AC-ED089C4A3DEE}"/>
              </a:ext>
            </a:extLst>
          </p:cNvPr>
          <p:cNvSpPr/>
          <p:nvPr/>
        </p:nvSpPr>
        <p:spPr>
          <a:xfrm>
            <a:off x="225083" y="5406843"/>
            <a:ext cx="4276579" cy="369332"/>
          </a:xfrm>
          <a:prstGeom prst="rect">
            <a:avLst/>
          </a:prstGeom>
          <a:noFill/>
        </p:spPr>
        <p:txBody>
          <a:bodyPr wrap="square" lIns="91440" tIns="45720" rIns="91440" bIns="45720">
            <a:spAutoFit/>
          </a:bodyPr>
          <a:lstStyle/>
          <a:p>
            <a:pPr algn="just"/>
            <a:r>
              <a:rPr lang="es-ES" b="1" dirty="0">
                <a:solidFill>
                  <a:schemeClr val="accent6">
                    <a:lumMod val="60000"/>
                    <a:lumOff val="40000"/>
                  </a:schemeClr>
                </a:solidFill>
              </a:rPr>
              <a:t>DR. JUAN CARLOS MICHEL RENDÓN</a:t>
            </a:r>
          </a:p>
        </p:txBody>
      </p:sp>
      <p:sp>
        <p:nvSpPr>
          <p:cNvPr id="8" name="Rectángulo 7">
            <a:extLst>
              <a:ext uri="{FF2B5EF4-FFF2-40B4-BE49-F238E27FC236}">
                <a16:creationId xmlns:a16="http://schemas.microsoft.com/office/drawing/2014/main" id="{16EFFAA4-131D-8297-D930-24B552052CC1}"/>
              </a:ext>
            </a:extLst>
          </p:cNvPr>
          <p:cNvSpPr/>
          <p:nvPr/>
        </p:nvSpPr>
        <p:spPr>
          <a:xfrm>
            <a:off x="5469988" y="5418565"/>
            <a:ext cx="4276579" cy="369332"/>
          </a:xfrm>
          <a:prstGeom prst="rect">
            <a:avLst/>
          </a:prstGeom>
          <a:noFill/>
        </p:spPr>
        <p:txBody>
          <a:bodyPr wrap="square" lIns="91440" tIns="45720" rIns="91440" bIns="45720">
            <a:spAutoFit/>
          </a:bodyPr>
          <a:lstStyle/>
          <a:p>
            <a:pPr algn="just"/>
            <a:r>
              <a:rPr lang="es-ES" b="1" dirty="0">
                <a:solidFill>
                  <a:schemeClr val="accent6">
                    <a:lumMod val="60000"/>
                    <a:lumOff val="40000"/>
                  </a:schemeClr>
                </a:solidFill>
              </a:rPr>
              <a:t>DR. VICTOR M.VARELA ROGRÍGUEZ</a:t>
            </a:r>
          </a:p>
        </p:txBody>
      </p:sp>
      <p:sp>
        <p:nvSpPr>
          <p:cNvPr id="9" name="Rectángulo 8">
            <a:extLst>
              <a:ext uri="{FF2B5EF4-FFF2-40B4-BE49-F238E27FC236}">
                <a16:creationId xmlns:a16="http://schemas.microsoft.com/office/drawing/2014/main" id="{082D58BF-C28D-E172-22D5-5759F72B74E1}"/>
              </a:ext>
            </a:extLst>
          </p:cNvPr>
          <p:cNvSpPr/>
          <p:nvPr/>
        </p:nvSpPr>
        <p:spPr>
          <a:xfrm>
            <a:off x="965976" y="6274354"/>
            <a:ext cx="4661100" cy="369332"/>
          </a:xfrm>
          <a:prstGeom prst="rect">
            <a:avLst/>
          </a:prstGeom>
          <a:noFill/>
        </p:spPr>
        <p:txBody>
          <a:bodyPr wrap="square" lIns="91440" tIns="45720" rIns="91440" bIns="45720">
            <a:spAutoFit/>
          </a:bodyPr>
          <a:lstStyle/>
          <a:p>
            <a:r>
              <a:rPr lang="es-ES" b="1" dirty="0">
                <a:solidFill>
                  <a:schemeClr val="accent6">
                    <a:lumMod val="60000"/>
                    <a:lumOff val="40000"/>
                  </a:schemeClr>
                </a:solidFill>
              </a:rPr>
              <a:t>DRA.NANCY KATYA SOLIS CASTAÑEDA</a:t>
            </a:r>
          </a:p>
        </p:txBody>
      </p:sp>
      <p:sp>
        <p:nvSpPr>
          <p:cNvPr id="10" name="Rectángulo 9">
            <a:extLst>
              <a:ext uri="{FF2B5EF4-FFF2-40B4-BE49-F238E27FC236}">
                <a16:creationId xmlns:a16="http://schemas.microsoft.com/office/drawing/2014/main" id="{E9FC1713-47C2-ABE7-CE2A-4A2C87BE4029}"/>
              </a:ext>
            </a:extLst>
          </p:cNvPr>
          <p:cNvSpPr/>
          <p:nvPr/>
        </p:nvSpPr>
        <p:spPr>
          <a:xfrm>
            <a:off x="7113561" y="6302484"/>
            <a:ext cx="4276579" cy="369332"/>
          </a:xfrm>
          <a:prstGeom prst="rect">
            <a:avLst/>
          </a:prstGeom>
          <a:noFill/>
        </p:spPr>
        <p:txBody>
          <a:bodyPr wrap="square" lIns="91440" tIns="45720" rIns="91440" bIns="45720">
            <a:spAutoFit/>
          </a:bodyPr>
          <a:lstStyle/>
          <a:p>
            <a:pPr algn="just"/>
            <a:r>
              <a:rPr lang="es-ES" b="1" dirty="0">
                <a:solidFill>
                  <a:schemeClr val="accent6">
                    <a:lumMod val="60000"/>
                    <a:lumOff val="40000"/>
                  </a:schemeClr>
                </a:solidFill>
              </a:rPr>
              <a:t>DRA. RUTH HERNÁNDEZ ALVARADO</a:t>
            </a:r>
          </a:p>
        </p:txBody>
      </p:sp>
      <p:pic>
        <p:nvPicPr>
          <p:cNvPr id="12" name="Audio 11">
            <a:hlinkClick r:id="" action="ppaction://media"/>
            <a:extLst>
              <a:ext uri="{FF2B5EF4-FFF2-40B4-BE49-F238E27FC236}">
                <a16:creationId xmlns:a16="http://schemas.microsoft.com/office/drawing/2014/main" id="{21EEF64A-6884-F444-14F3-5DC4A5B7D99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255168524"/>
      </p:ext>
    </p:extLst>
  </p:cSld>
  <p:clrMapOvr>
    <a:masterClrMapping/>
  </p:clrMapOvr>
  <mc:AlternateContent xmlns:mc="http://schemas.openxmlformats.org/markup-compatibility/2006">
    <mc:Choice xmlns:p14="http://schemas.microsoft.com/office/powerpoint/2010/main" Requires="p14">
      <p:transition spd="slow" p14:dur="2000" advTm="52347"/>
    </mc:Choice>
    <mc:Fallback>
      <p:transition spd="slow" advTm="523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C6A205-E84E-0435-49BF-2F745B1B15FD}"/>
              </a:ext>
            </a:extLst>
          </p:cNvPr>
          <p:cNvSpPr>
            <a:spLocks noGrp="1"/>
          </p:cNvSpPr>
          <p:nvPr>
            <p:ph type="title"/>
          </p:nvPr>
        </p:nvSpPr>
        <p:spPr/>
        <p:txBody>
          <a:bodyPr/>
          <a:lstStyle/>
          <a:p>
            <a:pPr algn="ctr"/>
            <a:r>
              <a:rPr lang="es-ES" dirty="0">
                <a:solidFill>
                  <a:schemeClr val="accent2">
                    <a:lumMod val="60000"/>
                    <a:lumOff val="40000"/>
                  </a:schemeClr>
                </a:solidFill>
              </a:rPr>
              <a:t>RESPONSABILIDAD SOCIAL UNIVERSITARIA</a:t>
            </a:r>
            <a:endParaRPr lang="es-MX" dirty="0"/>
          </a:p>
        </p:txBody>
      </p:sp>
      <p:sp>
        <p:nvSpPr>
          <p:cNvPr id="3" name="Marcador de contenido 2">
            <a:extLst>
              <a:ext uri="{FF2B5EF4-FFF2-40B4-BE49-F238E27FC236}">
                <a16:creationId xmlns:a16="http://schemas.microsoft.com/office/drawing/2014/main" id="{3AE23817-657F-496D-155E-8753CE4A862B}"/>
              </a:ext>
            </a:extLst>
          </p:cNvPr>
          <p:cNvSpPr>
            <a:spLocks noGrp="1"/>
          </p:cNvSpPr>
          <p:nvPr>
            <p:ph idx="1"/>
          </p:nvPr>
        </p:nvSpPr>
        <p:spPr>
          <a:xfrm>
            <a:off x="685800" y="2194560"/>
            <a:ext cx="7445326" cy="4024125"/>
          </a:xfrm>
        </p:spPr>
        <p:txBody>
          <a:bodyPr/>
          <a:lstStyle/>
          <a:p>
            <a:pPr marL="0" indent="0" algn="just">
              <a:lnSpc>
                <a:spcPct val="150000"/>
              </a:lnSpc>
              <a:buNone/>
            </a:pPr>
            <a:r>
              <a:rPr lang="es-ES" sz="2400" dirty="0">
                <a:solidFill>
                  <a:srgbClr val="0070C0"/>
                </a:solidFill>
                <a:effectLst/>
                <a:latin typeface="Lucida Sans" panose="020B0602030504020204" pitchFamily="34" charset="0"/>
                <a:ea typeface="Calibri" panose="020F0502020204030204" pitchFamily="34" charset="0"/>
              </a:rPr>
              <a:t>La educación, es la mejor arma para forjar personas con compromiso cívico y practicas éticas, en miras de lograr valores sociales, conciencia y una sociedad sostenible.</a:t>
            </a:r>
            <a:endParaRPr lang="es-MX" sz="2400" dirty="0">
              <a:solidFill>
                <a:srgbClr val="0070C0"/>
              </a:solidFill>
              <a:latin typeface="Lucida Sans" panose="020B0602030504020204" pitchFamily="34" charset="0"/>
              <a:cs typeface="Arial" panose="020B0604020202020204" pitchFamily="34" charset="0"/>
            </a:endParaRPr>
          </a:p>
          <a:p>
            <a:pPr marL="0" indent="0" algn="just">
              <a:lnSpc>
                <a:spcPct val="150000"/>
              </a:lnSpc>
              <a:buNone/>
            </a:pPr>
            <a:endParaRPr lang="es-MX" dirty="0">
              <a:latin typeface="Lucida Sans" panose="020B0602030504020204" pitchFamily="34" charset="0"/>
            </a:endParaRPr>
          </a:p>
        </p:txBody>
      </p:sp>
      <p:pic>
        <p:nvPicPr>
          <p:cNvPr id="4" name="Picture 2" descr="Sistema de Seguimiento de Egresados">
            <a:extLst>
              <a:ext uri="{FF2B5EF4-FFF2-40B4-BE49-F238E27FC236}">
                <a16:creationId xmlns:a16="http://schemas.microsoft.com/office/drawing/2014/main" id="{2847E352-2C5E-0836-E43D-FDC039EB41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0018" y="3909971"/>
            <a:ext cx="2676525" cy="2716115"/>
          </a:xfrm>
          <a:prstGeom prst="rect">
            <a:avLst/>
          </a:prstGeom>
          <a:noFill/>
          <a:extLst>
            <a:ext uri="{909E8E84-426E-40DD-AFC4-6F175D3DCCD1}">
              <a14:hiddenFill xmlns:a14="http://schemas.microsoft.com/office/drawing/2010/main">
                <a:solidFill>
                  <a:srgbClr val="FFFFFF"/>
                </a:solidFill>
              </a14:hiddenFill>
            </a:ext>
          </a:extLst>
        </p:spPr>
      </p:pic>
      <p:pic>
        <p:nvPicPr>
          <p:cNvPr id="8" name="Audio 7">
            <a:hlinkClick r:id="" action="ppaction://media"/>
            <a:extLst>
              <a:ext uri="{FF2B5EF4-FFF2-40B4-BE49-F238E27FC236}">
                <a16:creationId xmlns:a16="http://schemas.microsoft.com/office/drawing/2014/main" id="{4DD5D4BE-0383-FCE5-A896-DE23108CE1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841098976"/>
      </p:ext>
    </p:extLst>
  </p:cSld>
  <p:clrMapOvr>
    <a:masterClrMapping/>
  </p:clrMapOvr>
  <mc:AlternateContent xmlns:mc="http://schemas.openxmlformats.org/markup-compatibility/2006">
    <mc:Choice xmlns:p14="http://schemas.microsoft.com/office/powerpoint/2010/main" Requires="p14">
      <p:transition spd="slow" p14:dur="2000" advTm="53903"/>
    </mc:Choice>
    <mc:Fallback>
      <p:transition spd="slow" advTm="53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F8927C-402D-FDD9-1991-E73E40DD73EF}"/>
              </a:ext>
            </a:extLst>
          </p:cNvPr>
          <p:cNvSpPr>
            <a:spLocks noGrp="1"/>
          </p:cNvSpPr>
          <p:nvPr>
            <p:ph type="title"/>
          </p:nvPr>
        </p:nvSpPr>
        <p:spPr>
          <a:xfrm>
            <a:off x="1418492" y="412681"/>
            <a:ext cx="8610600" cy="1293028"/>
          </a:xfrm>
        </p:spPr>
        <p:txBody>
          <a:bodyPr/>
          <a:lstStyle/>
          <a:p>
            <a:pPr algn="ctr"/>
            <a:r>
              <a:rPr lang="es-ES" dirty="0">
                <a:solidFill>
                  <a:schemeClr val="accent2">
                    <a:lumMod val="60000"/>
                    <a:lumOff val="40000"/>
                  </a:schemeClr>
                </a:solidFill>
              </a:rPr>
              <a:t>Responsabilidad social.</a:t>
            </a:r>
            <a:endParaRPr lang="es-MX" dirty="0">
              <a:solidFill>
                <a:schemeClr val="accent2">
                  <a:lumMod val="60000"/>
                  <a:lumOff val="40000"/>
                </a:schemeClr>
              </a:solidFill>
            </a:endParaRPr>
          </a:p>
        </p:txBody>
      </p:sp>
      <p:sp>
        <p:nvSpPr>
          <p:cNvPr id="3" name="Marcador de contenido 2">
            <a:extLst>
              <a:ext uri="{FF2B5EF4-FFF2-40B4-BE49-F238E27FC236}">
                <a16:creationId xmlns:a16="http://schemas.microsoft.com/office/drawing/2014/main" id="{13326345-766F-2A99-DF37-AC96780D3FAE}"/>
              </a:ext>
            </a:extLst>
          </p:cNvPr>
          <p:cNvSpPr>
            <a:spLocks noGrp="1"/>
          </p:cNvSpPr>
          <p:nvPr>
            <p:ph idx="1"/>
          </p:nvPr>
        </p:nvSpPr>
        <p:spPr>
          <a:xfrm>
            <a:off x="685800" y="1929590"/>
            <a:ext cx="10820400" cy="4515729"/>
          </a:xfrm>
        </p:spPr>
        <p:txBody>
          <a:bodyPr>
            <a:noAutofit/>
          </a:bodyPr>
          <a:lstStyle/>
          <a:p>
            <a:pPr marL="0" indent="0" algn="just">
              <a:lnSpc>
                <a:spcPct val="150000"/>
              </a:lnSpc>
              <a:buNone/>
            </a:pPr>
            <a:r>
              <a:rPr lang="es-ES" sz="2800" dirty="0">
                <a:solidFill>
                  <a:schemeClr val="accent5">
                    <a:lumMod val="75000"/>
                  </a:schemeClr>
                </a:solidFill>
                <a:effectLst/>
                <a:latin typeface="Lucida Sans Unicode" panose="020B0602030504020204" pitchFamily="34" charset="0"/>
                <a:ea typeface="Calibri" panose="020F0502020204030204" pitchFamily="34" charset="0"/>
              </a:rPr>
              <a:t>Es el compromiso ético que adquieren organizaciones públicas y privadas e individuos, con el fin de contribuir al bienestar social, desarrollo económico y respeto ambiental, sabiendo que, con un desempeño ético y socialmente responsable, afluirán positivamente en el equilibrio entre el crecimiento y la preservación del medio ambiente.</a:t>
            </a:r>
            <a:endParaRPr lang="es-MX" sz="2800" dirty="0">
              <a:solidFill>
                <a:schemeClr val="accent5">
                  <a:lumMod val="75000"/>
                </a:schemeClr>
              </a:solidFill>
            </a:endParaRPr>
          </a:p>
        </p:txBody>
      </p:sp>
      <p:pic>
        <p:nvPicPr>
          <p:cNvPr id="4" name="Audio 3">
            <a:hlinkClick r:id="" action="ppaction://media"/>
            <a:extLst>
              <a:ext uri="{FF2B5EF4-FFF2-40B4-BE49-F238E27FC236}">
                <a16:creationId xmlns:a16="http://schemas.microsoft.com/office/drawing/2014/main" id="{613D101C-17DB-9F3E-88FD-5FAA11FB1F6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138834941"/>
      </p:ext>
    </p:extLst>
  </p:cSld>
  <p:clrMapOvr>
    <a:masterClrMapping/>
  </p:clrMapOvr>
  <mc:AlternateContent xmlns:mc="http://schemas.openxmlformats.org/markup-compatibility/2006">
    <mc:Choice xmlns:p14="http://schemas.microsoft.com/office/powerpoint/2010/main" Requires="p14">
      <p:transition spd="slow" p14:dur="2000" advTm="56718"/>
    </mc:Choice>
    <mc:Fallback>
      <p:transition spd="slow" advTm="567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F8D5945-1ACA-1BDC-C82C-C3F5AA729D90}"/>
              </a:ext>
            </a:extLst>
          </p:cNvPr>
          <p:cNvSpPr>
            <a:spLocks noGrp="1"/>
          </p:cNvSpPr>
          <p:nvPr>
            <p:ph type="title"/>
          </p:nvPr>
        </p:nvSpPr>
        <p:spPr>
          <a:xfrm>
            <a:off x="1994452" y="777625"/>
            <a:ext cx="8610600" cy="1293028"/>
          </a:xfrm>
        </p:spPr>
        <p:txBody>
          <a:bodyPr/>
          <a:lstStyle/>
          <a:p>
            <a:r>
              <a:rPr lang="es-ES" dirty="0">
                <a:solidFill>
                  <a:schemeClr val="accent2">
                    <a:lumMod val="60000"/>
                    <a:lumOff val="40000"/>
                  </a:schemeClr>
                </a:solidFill>
              </a:rPr>
              <a:t>PREGUNTA DE INVESTIGACION</a:t>
            </a:r>
            <a:endParaRPr lang="es-MX" dirty="0">
              <a:solidFill>
                <a:schemeClr val="accent2">
                  <a:lumMod val="60000"/>
                  <a:lumOff val="40000"/>
                </a:schemeClr>
              </a:solidFill>
            </a:endParaRPr>
          </a:p>
        </p:txBody>
      </p:sp>
      <p:sp>
        <p:nvSpPr>
          <p:cNvPr id="3" name="Marcador de contenido 2">
            <a:extLst>
              <a:ext uri="{FF2B5EF4-FFF2-40B4-BE49-F238E27FC236}">
                <a16:creationId xmlns:a16="http://schemas.microsoft.com/office/drawing/2014/main" id="{7FA0F019-FCF8-96BC-0E85-90B4BDC959F4}"/>
              </a:ext>
            </a:extLst>
          </p:cNvPr>
          <p:cNvSpPr>
            <a:spLocks noGrp="1"/>
          </p:cNvSpPr>
          <p:nvPr>
            <p:ph idx="1"/>
          </p:nvPr>
        </p:nvSpPr>
        <p:spPr>
          <a:xfrm>
            <a:off x="142460" y="1826812"/>
            <a:ext cx="12049539" cy="2960536"/>
          </a:xfrm>
        </p:spPr>
        <p:txBody>
          <a:bodyPr>
            <a:noAutofit/>
          </a:bodyPr>
          <a:lstStyle/>
          <a:p>
            <a:pPr marL="0" indent="0" algn="just">
              <a:lnSpc>
                <a:spcPct val="200000"/>
              </a:lnSpc>
              <a:buNone/>
            </a:pPr>
            <a:r>
              <a:rPr lang="es-ES" sz="2800" dirty="0">
                <a:solidFill>
                  <a:schemeClr val="accent5">
                    <a:lumMod val="75000"/>
                  </a:schemeClr>
                </a:solidFill>
                <a:effectLst/>
                <a:latin typeface="Lucida Sans Unicode" panose="020B0602030504020204" pitchFamily="34" charset="0"/>
                <a:ea typeface="Calibri" panose="020F0502020204030204" pitchFamily="34" charset="0"/>
              </a:rPr>
              <a:t>Identificar  cuales ejes transversales personales, institucionales y estrategias, contribuyen en la formación de </a:t>
            </a:r>
            <a:r>
              <a:rPr lang="es-MX" sz="2800" dirty="0">
                <a:solidFill>
                  <a:schemeClr val="accent5">
                    <a:lumMod val="75000"/>
                  </a:schemeClr>
                </a:solidFill>
                <a:effectLst/>
                <a:latin typeface="Lucida Sans Unicode" panose="020B0602030504020204" pitchFamily="34" charset="0"/>
                <a:ea typeface="Calibri" panose="020F0502020204030204" pitchFamily="34" charset="0"/>
              </a:rPr>
              <a:t>una cultura </a:t>
            </a:r>
            <a:r>
              <a:rPr lang="es-ES" sz="2800" dirty="0">
                <a:solidFill>
                  <a:schemeClr val="accent5">
                    <a:lumMod val="75000"/>
                  </a:schemeClr>
                </a:solidFill>
                <a:effectLst/>
                <a:latin typeface="Lucida Sans Unicode" panose="020B0602030504020204" pitchFamily="34" charset="0"/>
                <a:ea typeface="Calibri" panose="020F0502020204030204" pitchFamily="34" charset="0"/>
              </a:rPr>
              <a:t>responsabilidad social universitaria. </a:t>
            </a:r>
            <a:endParaRPr lang="es-MX" sz="2800" dirty="0">
              <a:solidFill>
                <a:schemeClr val="accent5">
                  <a:lumMod val="75000"/>
                </a:schemeClr>
              </a:solidFill>
              <a:latin typeface="Arial" panose="020B0604020202020204" pitchFamily="34" charset="0"/>
              <a:cs typeface="Arial" panose="020B0604020202020204" pitchFamily="34" charset="0"/>
            </a:endParaRPr>
          </a:p>
        </p:txBody>
      </p:sp>
      <p:pic>
        <p:nvPicPr>
          <p:cNvPr id="5" name="Audio 4">
            <a:hlinkClick r:id="" action="ppaction://media"/>
            <a:extLst>
              <a:ext uri="{FF2B5EF4-FFF2-40B4-BE49-F238E27FC236}">
                <a16:creationId xmlns:a16="http://schemas.microsoft.com/office/drawing/2014/main" id="{AE126347-B5FC-5956-DE96-26FF50557D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186321341"/>
      </p:ext>
    </p:extLst>
  </p:cSld>
  <p:clrMapOvr>
    <a:masterClrMapping/>
  </p:clrMapOvr>
  <mc:AlternateContent xmlns:mc="http://schemas.openxmlformats.org/markup-compatibility/2006">
    <mc:Choice xmlns:p14="http://schemas.microsoft.com/office/powerpoint/2010/main" Requires="p14">
      <p:transition spd="slow" p14:dur="2000" advTm="27193"/>
    </mc:Choice>
    <mc:Fallback>
      <p:transition spd="slow" advTm="271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C5C482-C159-CCB6-A380-6EC3A02021AD}"/>
              </a:ext>
            </a:extLst>
          </p:cNvPr>
          <p:cNvSpPr>
            <a:spLocks noGrp="1"/>
          </p:cNvSpPr>
          <p:nvPr>
            <p:ph type="title"/>
          </p:nvPr>
        </p:nvSpPr>
        <p:spPr/>
        <p:txBody>
          <a:bodyPr/>
          <a:lstStyle/>
          <a:p>
            <a:pPr algn="ctr"/>
            <a:r>
              <a:rPr lang="es-ES" dirty="0">
                <a:solidFill>
                  <a:schemeClr val="accent2">
                    <a:lumMod val="60000"/>
                    <a:lumOff val="40000"/>
                  </a:schemeClr>
                </a:solidFill>
              </a:rPr>
              <a:t>objetivo</a:t>
            </a:r>
            <a:endParaRPr lang="es-MX" dirty="0"/>
          </a:p>
        </p:txBody>
      </p:sp>
      <p:sp>
        <p:nvSpPr>
          <p:cNvPr id="3" name="Marcador de contenido 2">
            <a:extLst>
              <a:ext uri="{FF2B5EF4-FFF2-40B4-BE49-F238E27FC236}">
                <a16:creationId xmlns:a16="http://schemas.microsoft.com/office/drawing/2014/main" id="{E3D86E8C-D2D2-8470-3112-BDBC95DFC9C9}"/>
              </a:ext>
            </a:extLst>
          </p:cNvPr>
          <p:cNvSpPr>
            <a:spLocks noGrp="1"/>
          </p:cNvSpPr>
          <p:nvPr>
            <p:ph idx="1"/>
          </p:nvPr>
        </p:nvSpPr>
        <p:spPr>
          <a:xfrm>
            <a:off x="685800" y="2194560"/>
            <a:ext cx="10820400" cy="3390313"/>
          </a:xfrm>
        </p:spPr>
        <p:txBody>
          <a:bodyPr>
            <a:noAutofit/>
          </a:bodyPr>
          <a:lstStyle/>
          <a:p>
            <a:pPr indent="0" algn="just">
              <a:lnSpc>
                <a:spcPct val="150000"/>
              </a:lnSpc>
              <a:spcAft>
                <a:spcPts val="800"/>
              </a:spcAft>
              <a:buNone/>
            </a:pPr>
            <a:r>
              <a:rPr lang="es-MX" sz="2800" dirty="0">
                <a:solidFill>
                  <a:srgbClr val="0070C0"/>
                </a:solidFill>
                <a:effectLst/>
                <a:latin typeface="Lucida Sans" panose="020B0602030504020204" pitchFamily="34" charset="0"/>
                <a:ea typeface="Calibri" panose="020F0502020204030204" pitchFamily="34" charset="0"/>
                <a:cs typeface="Times New Roman" panose="02020603050405020304" pitchFamily="18" charset="0"/>
              </a:rPr>
              <a:t>Identificar mediante un instrumento a escala de Likert, ejes transversales personalizados, institucionales y estrategias, que contribuyan en la formación de una cultura responsabilidad social universitaria. </a:t>
            </a:r>
          </a:p>
          <a:p>
            <a:pPr marL="0" indent="0" algn="just">
              <a:lnSpc>
                <a:spcPct val="150000"/>
              </a:lnSpc>
              <a:buNone/>
            </a:pPr>
            <a:endParaRPr lang="es-MX" sz="2800" dirty="0">
              <a:solidFill>
                <a:srgbClr val="0070C0"/>
              </a:solidFill>
              <a:latin typeface="Lucida Sans" panose="020B0602030504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87261BA7-3631-A938-7E9A-3ACC25BCC47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204034871"/>
      </p:ext>
    </p:extLst>
  </p:cSld>
  <p:clrMapOvr>
    <a:masterClrMapping/>
  </p:clrMapOvr>
  <mc:AlternateContent xmlns:mc="http://schemas.openxmlformats.org/markup-compatibility/2006">
    <mc:Choice xmlns:p14="http://schemas.microsoft.com/office/powerpoint/2010/main" Requires="p14">
      <p:transition spd="slow" p14:dur="2000" advTm="17958"/>
    </mc:Choice>
    <mc:Fallback>
      <p:transition spd="slow" advTm="179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00FB2D-9A97-1B35-F821-1C19B22ED103}"/>
              </a:ext>
            </a:extLst>
          </p:cNvPr>
          <p:cNvSpPr>
            <a:spLocks noGrp="1"/>
          </p:cNvSpPr>
          <p:nvPr>
            <p:ph type="title"/>
          </p:nvPr>
        </p:nvSpPr>
        <p:spPr>
          <a:xfrm>
            <a:off x="1630017" y="764373"/>
            <a:ext cx="9876183" cy="1293028"/>
          </a:xfrm>
        </p:spPr>
        <p:txBody>
          <a:bodyPr/>
          <a:lstStyle/>
          <a:p>
            <a:pPr algn="ctr"/>
            <a:r>
              <a:rPr lang="es-ES" dirty="0">
                <a:solidFill>
                  <a:schemeClr val="accent2">
                    <a:lumMod val="60000"/>
                    <a:lumOff val="40000"/>
                  </a:schemeClr>
                </a:solidFill>
              </a:rPr>
              <a:t>CLASIFICACIÓN DE LA INVESTIGACIÓN</a:t>
            </a:r>
            <a:endParaRPr lang="es-MX" dirty="0"/>
          </a:p>
        </p:txBody>
      </p:sp>
      <p:sp>
        <p:nvSpPr>
          <p:cNvPr id="3" name="Marcador de contenido 2">
            <a:extLst>
              <a:ext uri="{FF2B5EF4-FFF2-40B4-BE49-F238E27FC236}">
                <a16:creationId xmlns:a16="http://schemas.microsoft.com/office/drawing/2014/main" id="{3AF1E0F7-C84E-5F2E-DF6D-48879386E193}"/>
              </a:ext>
            </a:extLst>
          </p:cNvPr>
          <p:cNvSpPr>
            <a:spLocks noGrp="1"/>
          </p:cNvSpPr>
          <p:nvPr>
            <p:ph idx="1"/>
          </p:nvPr>
        </p:nvSpPr>
        <p:spPr>
          <a:xfrm>
            <a:off x="685800" y="2057401"/>
            <a:ext cx="10820400" cy="3907301"/>
          </a:xfrm>
        </p:spPr>
        <p:txBody>
          <a:bodyPr>
            <a:noAutofit/>
          </a:bodyPr>
          <a:lstStyle/>
          <a:p>
            <a:pPr indent="0" algn="just">
              <a:lnSpc>
                <a:spcPct val="150000"/>
              </a:lnSpc>
              <a:spcAft>
                <a:spcPts val="1000"/>
              </a:spcAft>
              <a:buNone/>
            </a:pPr>
            <a:r>
              <a:rPr lang="es-MX" sz="2800" dirty="0">
                <a:solidFill>
                  <a:schemeClr val="accent5">
                    <a:lumMod val="75000"/>
                  </a:schemeClr>
                </a:solidFill>
                <a:effectLst/>
                <a:latin typeface="Lucida Sans Unicode" panose="020B0602030504020204" pitchFamily="34" charset="0"/>
                <a:ea typeface="Calibri" panose="020F0502020204030204" pitchFamily="34" charset="0"/>
                <a:cs typeface="Times New Roman" panose="02020603050405020304" pitchFamily="18" charset="0"/>
              </a:rPr>
              <a:t>Esta investigación tiene un enfoque cuantitativo, con diseño no experimental y de tipo descriptiva, cuyo </a:t>
            </a:r>
            <a:r>
              <a:rPr lang="es-ES" sz="2800" dirty="0">
                <a:solidFill>
                  <a:schemeClr val="accent5">
                    <a:lumMod val="75000"/>
                  </a:schemeClr>
                </a:solidFill>
                <a:effectLst/>
                <a:latin typeface="Lucida Sans Unicode" panose="020B0602030504020204" pitchFamily="34" charset="0"/>
                <a:ea typeface="Calibri" panose="020F0502020204030204" pitchFamily="34" charset="0"/>
                <a:cs typeface="Times New Roman" panose="02020603050405020304" pitchFamily="18" charset="0"/>
              </a:rPr>
              <a:t>objetivo es describir cuales estrategias institucionales y ejes transversales personales, aportan a la formación para </a:t>
            </a:r>
            <a:r>
              <a:rPr lang="es-MX" sz="2800" dirty="0">
                <a:solidFill>
                  <a:schemeClr val="accent5">
                    <a:lumMod val="75000"/>
                  </a:schemeClr>
                </a:solidFill>
                <a:effectLst/>
                <a:latin typeface="Lucida Sans Unicode" panose="020B0602030504020204" pitchFamily="34" charset="0"/>
                <a:ea typeface="Calibri" panose="020F0502020204030204" pitchFamily="34" charset="0"/>
                <a:cs typeface="Times New Roman" panose="02020603050405020304" pitchFamily="18" charset="0"/>
              </a:rPr>
              <a:t>lograr una cultura </a:t>
            </a:r>
            <a:r>
              <a:rPr lang="es-ES" sz="2800" dirty="0">
                <a:solidFill>
                  <a:schemeClr val="accent5">
                    <a:lumMod val="75000"/>
                  </a:schemeClr>
                </a:solidFill>
                <a:effectLst/>
                <a:latin typeface="Lucida Sans Unicode" panose="020B0602030504020204" pitchFamily="34" charset="0"/>
                <a:ea typeface="Calibri" panose="020F0502020204030204" pitchFamily="34" charset="0"/>
                <a:cs typeface="Times New Roman" panose="02020603050405020304" pitchFamily="18" charset="0"/>
              </a:rPr>
              <a:t>responsabilidad social universitaria. </a:t>
            </a:r>
            <a:endParaRPr lang="es-MX" sz="28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buNone/>
            </a:pPr>
            <a:endParaRPr lang="es-MX" sz="2800" dirty="0">
              <a:solidFill>
                <a:schemeClr val="accent5">
                  <a:lumMod val="75000"/>
                </a:schemeClr>
              </a:solidFill>
            </a:endParaRPr>
          </a:p>
        </p:txBody>
      </p:sp>
      <p:pic>
        <p:nvPicPr>
          <p:cNvPr id="5" name="Audio 4">
            <a:hlinkClick r:id="" action="ppaction://media"/>
            <a:extLst>
              <a:ext uri="{FF2B5EF4-FFF2-40B4-BE49-F238E27FC236}">
                <a16:creationId xmlns:a16="http://schemas.microsoft.com/office/drawing/2014/main" id="{4818E11D-DE13-C1DD-160C-BE27D5E4B52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637424731"/>
      </p:ext>
    </p:extLst>
  </p:cSld>
  <p:clrMapOvr>
    <a:masterClrMapping/>
  </p:clrMapOvr>
  <mc:AlternateContent xmlns:mc="http://schemas.openxmlformats.org/markup-compatibility/2006">
    <mc:Choice xmlns:p14="http://schemas.microsoft.com/office/powerpoint/2010/main" Requires="p14">
      <p:transition spd="slow" p14:dur="2000" advTm="25087"/>
    </mc:Choice>
    <mc:Fallback>
      <p:transition spd="slow" advTm="250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6FDA42-8015-6FAE-8DB0-6519442A29B8}"/>
              </a:ext>
            </a:extLst>
          </p:cNvPr>
          <p:cNvSpPr>
            <a:spLocks noGrp="1"/>
          </p:cNvSpPr>
          <p:nvPr>
            <p:ph type="title"/>
          </p:nvPr>
        </p:nvSpPr>
        <p:spPr/>
        <p:txBody>
          <a:bodyPr/>
          <a:lstStyle/>
          <a:p>
            <a:pPr algn="ctr"/>
            <a:r>
              <a:rPr lang="es-ES" dirty="0">
                <a:solidFill>
                  <a:schemeClr val="accent2">
                    <a:lumMod val="60000"/>
                    <a:lumOff val="40000"/>
                  </a:schemeClr>
                </a:solidFill>
              </a:rPr>
              <a:t>PARTICIPANTES</a:t>
            </a:r>
            <a:endParaRPr lang="es-MX" dirty="0"/>
          </a:p>
        </p:txBody>
      </p:sp>
      <p:sp>
        <p:nvSpPr>
          <p:cNvPr id="3" name="Marcador de contenido 2">
            <a:extLst>
              <a:ext uri="{FF2B5EF4-FFF2-40B4-BE49-F238E27FC236}">
                <a16:creationId xmlns:a16="http://schemas.microsoft.com/office/drawing/2014/main" id="{DEE4C500-7DF8-A350-46B2-C9DA3C090CC4}"/>
              </a:ext>
            </a:extLst>
          </p:cNvPr>
          <p:cNvSpPr>
            <a:spLocks noGrp="1"/>
          </p:cNvSpPr>
          <p:nvPr>
            <p:ph idx="1"/>
          </p:nvPr>
        </p:nvSpPr>
        <p:spPr/>
        <p:txBody>
          <a:bodyPr>
            <a:noAutofit/>
          </a:bodyPr>
          <a:lstStyle/>
          <a:p>
            <a:pPr indent="0" algn="just">
              <a:lnSpc>
                <a:spcPct val="150000"/>
              </a:lnSpc>
              <a:spcAft>
                <a:spcPts val="1000"/>
              </a:spcAft>
              <a:buNone/>
            </a:pPr>
            <a:r>
              <a:rPr lang="es-MX" sz="2800" dirty="0">
                <a:solidFill>
                  <a:schemeClr val="accent5">
                    <a:lumMod val="75000"/>
                  </a:schemeClr>
                </a:solidFill>
                <a:effectLst/>
                <a:latin typeface="Lucida Sans Unicode" panose="020B0602030504020204" pitchFamily="34" charset="0"/>
                <a:ea typeface="Calibri" panose="020F0502020204030204" pitchFamily="34" charset="0"/>
                <a:cs typeface="Times New Roman" panose="02020603050405020304" pitchFamily="18" charset="0"/>
              </a:rPr>
              <a:t>La población considerada para obtener la información que fundamente esta investigación de manera fehaciente, fueron los estudiantes del último semestre de la licenciatura de la Unidad Académica de Ahuacatlán (UAAH), la población finita es de 26 alumnos de entre 22 y 23 años.</a:t>
            </a:r>
            <a:endParaRPr lang="es-MX" sz="2800" dirty="0">
              <a:solidFill>
                <a:schemeClr val="accent5">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4E811871-679C-E1CD-437E-E27606B0811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86280263"/>
      </p:ext>
    </p:extLst>
  </p:cSld>
  <p:clrMapOvr>
    <a:masterClrMapping/>
  </p:clrMapOvr>
  <mc:AlternateContent xmlns:mc="http://schemas.openxmlformats.org/markup-compatibility/2006">
    <mc:Choice xmlns:p14="http://schemas.microsoft.com/office/powerpoint/2010/main" Requires="p14">
      <p:transition spd="slow" p14:dur="2000" advTm="28987"/>
    </mc:Choice>
    <mc:Fallback>
      <p:transition spd="slow" advTm="289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2AD1AD-DFF4-287E-36C2-1923F74554C8}"/>
              </a:ext>
            </a:extLst>
          </p:cNvPr>
          <p:cNvSpPr>
            <a:spLocks noGrp="1"/>
          </p:cNvSpPr>
          <p:nvPr>
            <p:ph type="title"/>
          </p:nvPr>
        </p:nvSpPr>
        <p:spPr/>
        <p:txBody>
          <a:bodyPr/>
          <a:lstStyle/>
          <a:p>
            <a:pPr algn="ctr"/>
            <a:r>
              <a:rPr lang="es-ES" dirty="0">
                <a:solidFill>
                  <a:schemeClr val="accent2">
                    <a:lumMod val="60000"/>
                    <a:lumOff val="40000"/>
                  </a:schemeClr>
                </a:solidFill>
              </a:rPr>
              <a:t>Técnicas e instrumentos</a:t>
            </a:r>
            <a:endParaRPr lang="es-MX" dirty="0"/>
          </a:p>
        </p:txBody>
      </p:sp>
      <p:sp>
        <p:nvSpPr>
          <p:cNvPr id="3" name="Marcador de contenido 2">
            <a:extLst>
              <a:ext uri="{FF2B5EF4-FFF2-40B4-BE49-F238E27FC236}">
                <a16:creationId xmlns:a16="http://schemas.microsoft.com/office/drawing/2014/main" id="{074BB324-B8B7-DCE4-5BCB-023FB549E897}"/>
              </a:ext>
            </a:extLst>
          </p:cNvPr>
          <p:cNvSpPr>
            <a:spLocks noGrp="1"/>
          </p:cNvSpPr>
          <p:nvPr>
            <p:ph idx="1"/>
          </p:nvPr>
        </p:nvSpPr>
        <p:spPr>
          <a:xfrm>
            <a:off x="685800" y="2194561"/>
            <a:ext cx="10820400" cy="3899066"/>
          </a:xfrm>
        </p:spPr>
        <p:txBody>
          <a:bodyPr>
            <a:noAutofit/>
          </a:bodyPr>
          <a:lstStyle/>
          <a:p>
            <a:pPr marL="0" indent="0" algn="just">
              <a:lnSpc>
                <a:spcPct val="150000"/>
              </a:lnSpc>
              <a:buNone/>
            </a:pPr>
            <a:r>
              <a:rPr lang="es-MX" sz="2800" b="1" i="1" dirty="0">
                <a:solidFill>
                  <a:schemeClr val="accent5">
                    <a:lumMod val="75000"/>
                  </a:schemeClr>
                </a:solidFill>
                <a:effectLst/>
                <a:latin typeface="Lucida Sans" panose="020B0602030504020204" pitchFamily="34" charset="0"/>
                <a:ea typeface="Calibri" panose="020F0502020204030204" pitchFamily="34" charset="0"/>
                <a:cs typeface="Arial" panose="020B0604020202020204" pitchFamily="34" charset="0"/>
              </a:rPr>
              <a:t>Operacionalización de variables. </a:t>
            </a:r>
            <a:r>
              <a:rPr lang="es-MX" sz="2800" dirty="0">
                <a:solidFill>
                  <a:schemeClr val="accent5">
                    <a:lumMod val="75000"/>
                  </a:schemeClr>
                </a:solidFill>
                <a:effectLst/>
                <a:latin typeface="Lucida Sans" panose="020B0602030504020204" pitchFamily="34" charset="0"/>
                <a:ea typeface="Calibri" panose="020F0502020204030204" pitchFamily="34" charset="0"/>
                <a:cs typeface="Times New Roman" panose="02020603050405020304" pitchFamily="18" charset="0"/>
              </a:rPr>
              <a:t>Las variables de esta investigación son, la responsabilidad social y los alumnos de 8vo semestre en un proceso de análisis. La recolección de datos se llevó a través de un cuestionario a escala de Likert con 47 ítems aplicado de manera digital por medio de la herramienta de Formularios de Google. </a:t>
            </a:r>
          </a:p>
          <a:p>
            <a:pPr marL="0" indent="0" algn="just">
              <a:lnSpc>
                <a:spcPct val="150000"/>
              </a:lnSpc>
              <a:buNone/>
            </a:pPr>
            <a:endParaRPr lang="es-MX" sz="2800" dirty="0">
              <a:solidFill>
                <a:schemeClr val="accent5">
                  <a:lumMod val="75000"/>
                </a:schemeClr>
              </a:solidFill>
              <a:effectLst/>
              <a:latin typeface="Lucida Sans" panose="020B0602030504020204" pitchFamily="34" charset="0"/>
              <a:ea typeface="Calibri" panose="020F0502020204030204" pitchFamily="34" charset="0"/>
              <a:cs typeface="Arial" panose="020B0604020202020204" pitchFamily="34" charset="0"/>
            </a:endParaRPr>
          </a:p>
          <a:p>
            <a:pPr marL="0" indent="0" algn="just">
              <a:lnSpc>
                <a:spcPct val="150000"/>
              </a:lnSpc>
              <a:buNone/>
            </a:pPr>
            <a:endParaRPr lang="es-MX" sz="2800" dirty="0">
              <a:solidFill>
                <a:schemeClr val="accent5">
                  <a:lumMod val="75000"/>
                </a:schemeClr>
              </a:solidFill>
              <a:latin typeface="Lucida Sans" panose="020B0602030504020204" pitchFamily="34" charset="0"/>
              <a:cs typeface="Arial" panose="020B0604020202020204" pitchFamily="34" charset="0"/>
            </a:endParaRPr>
          </a:p>
        </p:txBody>
      </p:sp>
      <p:pic>
        <p:nvPicPr>
          <p:cNvPr id="4" name="Audio 3">
            <a:hlinkClick r:id="" action="ppaction://media"/>
            <a:extLst>
              <a:ext uri="{FF2B5EF4-FFF2-40B4-BE49-F238E27FC236}">
                <a16:creationId xmlns:a16="http://schemas.microsoft.com/office/drawing/2014/main" id="{80702C96-1727-62AD-0698-9C33B869160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174432458"/>
      </p:ext>
    </p:extLst>
  </p:cSld>
  <p:clrMapOvr>
    <a:masterClrMapping/>
  </p:clrMapOvr>
  <mc:AlternateContent xmlns:mc="http://schemas.openxmlformats.org/markup-compatibility/2006">
    <mc:Choice xmlns:p14="http://schemas.microsoft.com/office/powerpoint/2010/main" Requires="p14">
      <p:transition spd="slow" p14:dur="2000" advTm="32275"/>
    </mc:Choice>
    <mc:Fallback>
      <p:transition spd="slow" advTm="322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EE13771-623E-6B4C-3978-DE361D6E3BEF}"/>
              </a:ext>
            </a:extLst>
          </p:cNvPr>
          <p:cNvSpPr>
            <a:spLocks noGrp="1"/>
          </p:cNvSpPr>
          <p:nvPr>
            <p:ph idx="1"/>
          </p:nvPr>
        </p:nvSpPr>
        <p:spPr>
          <a:xfrm>
            <a:off x="685800" y="1492194"/>
            <a:ext cx="10820400" cy="3901441"/>
          </a:xfrm>
        </p:spPr>
        <p:txBody>
          <a:bodyPr>
            <a:noAutofit/>
          </a:bodyPr>
          <a:lstStyle/>
          <a:p>
            <a:pPr marL="0" indent="0" algn="just">
              <a:lnSpc>
                <a:spcPct val="150000"/>
              </a:lnSpc>
              <a:buNone/>
            </a:pPr>
            <a:r>
              <a:rPr lang="es-MX" sz="2800" b="1" i="1" dirty="0">
                <a:solidFill>
                  <a:srgbClr val="0070C0"/>
                </a:solidFill>
                <a:effectLst/>
                <a:latin typeface="Lucida Sans Unicode" panose="020B0602030504020204" pitchFamily="34" charset="0"/>
                <a:ea typeface="Calibri" panose="020F0502020204030204" pitchFamily="34" charset="0"/>
              </a:rPr>
              <a:t>Validación de instrumentos; </a:t>
            </a:r>
            <a:r>
              <a:rPr lang="es-MX" sz="2800" dirty="0">
                <a:solidFill>
                  <a:srgbClr val="0070C0"/>
                </a:solidFill>
                <a:effectLst/>
                <a:latin typeface="Lucida Sans Unicode" panose="020B0602030504020204" pitchFamily="34" charset="0"/>
                <a:ea typeface="Times New Roman" panose="02020603050405020304" pitchFamily="18" charset="0"/>
              </a:rPr>
              <a:t>Se ha implementado un instrumento que permite medir la responsabilidad social a través de las dimensiones de: transformación personal, transformación de relaciones, transformación de patrones culturales y transformación estructural, </a:t>
            </a:r>
            <a:r>
              <a:rPr lang="es-ES" sz="2800" dirty="0">
                <a:solidFill>
                  <a:srgbClr val="0070C0"/>
                </a:solidFill>
                <a:effectLst/>
                <a:latin typeface="Lucida Sans Unicode" panose="020B0602030504020204" pitchFamily="34" charset="0"/>
                <a:ea typeface="Calibri" panose="020F0502020204030204" pitchFamily="34" charset="0"/>
              </a:rPr>
              <a:t>Bolio y Pinzón (2019).</a:t>
            </a:r>
            <a:r>
              <a:rPr lang="es-MX" sz="2800" dirty="0">
                <a:solidFill>
                  <a:srgbClr val="0070C0"/>
                </a:solidFill>
                <a:effectLst/>
                <a:latin typeface="Lucida Sans Unicode" panose="020B0602030504020204" pitchFamily="34" charset="0"/>
                <a:ea typeface="Times New Roman" panose="02020603050405020304" pitchFamily="18" charset="0"/>
              </a:rPr>
              <a:t> </a:t>
            </a:r>
            <a:endParaRPr lang="es-MX" sz="2800" dirty="0">
              <a:solidFill>
                <a:srgbClr val="0070C0"/>
              </a:solidFill>
              <a:latin typeface="Arial" panose="020B0604020202020204" pitchFamily="34" charset="0"/>
              <a:cs typeface="Arial" panose="020B0604020202020204" pitchFamily="34" charset="0"/>
            </a:endParaRPr>
          </a:p>
        </p:txBody>
      </p:sp>
      <p:pic>
        <p:nvPicPr>
          <p:cNvPr id="2" name="Audio 1">
            <a:hlinkClick r:id="" action="ppaction://media"/>
            <a:extLst>
              <a:ext uri="{FF2B5EF4-FFF2-40B4-BE49-F238E27FC236}">
                <a16:creationId xmlns:a16="http://schemas.microsoft.com/office/drawing/2014/main" id="{25C9E557-0D0C-E3DA-D5A0-36385382CF8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608180122"/>
      </p:ext>
    </p:extLst>
  </p:cSld>
  <p:clrMapOvr>
    <a:masterClrMapping/>
  </p:clrMapOvr>
  <mc:AlternateContent xmlns:mc="http://schemas.openxmlformats.org/markup-compatibility/2006">
    <mc:Choice xmlns:p14="http://schemas.microsoft.com/office/powerpoint/2010/main" Requires="p14">
      <p:transition spd="slow" p14:dur="2000" advTm="26550"/>
    </mc:Choice>
    <mc:Fallback>
      <p:transition spd="slow" advTm="265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AD7D98-239B-D2A2-2F92-E078CBC76A04}"/>
              </a:ext>
            </a:extLst>
          </p:cNvPr>
          <p:cNvSpPr>
            <a:spLocks noGrp="1"/>
          </p:cNvSpPr>
          <p:nvPr>
            <p:ph type="title"/>
          </p:nvPr>
        </p:nvSpPr>
        <p:spPr>
          <a:xfrm>
            <a:off x="4557932" y="4352935"/>
            <a:ext cx="7366781" cy="901532"/>
          </a:xfrm>
        </p:spPr>
        <p:txBody>
          <a:bodyPr>
            <a:normAutofit/>
          </a:bodyPr>
          <a:lstStyle/>
          <a:p>
            <a:pPr algn="l">
              <a:lnSpc>
                <a:spcPct val="107000"/>
              </a:lnSpc>
              <a:spcAft>
                <a:spcPts val="800"/>
              </a:spcAft>
            </a:pPr>
            <a:r>
              <a:rPr lang="es-MX" sz="1400" b="1" i="1" dirty="0">
                <a:solidFill>
                  <a:srgbClr val="002060"/>
                </a:solidFill>
                <a:effectLst/>
                <a:latin typeface="Lucida Sans Unicode" panose="020B0602030504020204" pitchFamily="34" charset="0"/>
                <a:ea typeface="Calibri" panose="020F0502020204030204" pitchFamily="34" charset="0"/>
                <a:cs typeface="Times New Roman" panose="02020603050405020304" pitchFamily="18" charset="0"/>
              </a:rPr>
              <a:t>El estudiante está convencido que un cambio social es posible</a:t>
            </a:r>
            <a:endParaRPr lang="es-MX" sz="14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Marcador de contenido 2">
            <a:extLst>
              <a:ext uri="{FF2B5EF4-FFF2-40B4-BE49-F238E27FC236}">
                <a16:creationId xmlns:a16="http://schemas.microsoft.com/office/drawing/2014/main" id="{9C27CC94-24AE-EC07-852F-521EFD58B2CE}"/>
              </a:ext>
            </a:extLst>
          </p:cNvPr>
          <p:cNvSpPr>
            <a:spLocks noGrp="1"/>
          </p:cNvSpPr>
          <p:nvPr>
            <p:ph idx="1"/>
          </p:nvPr>
        </p:nvSpPr>
        <p:spPr>
          <a:xfrm>
            <a:off x="267286" y="2096086"/>
            <a:ext cx="3699803" cy="4122599"/>
          </a:xfrm>
        </p:spPr>
        <p:txBody>
          <a:bodyPr>
            <a:normAutofit fontScale="92500"/>
          </a:bodyPr>
          <a:lstStyle/>
          <a:p>
            <a:pPr indent="0" algn="just">
              <a:lnSpc>
                <a:spcPct val="150000"/>
              </a:lnSpc>
              <a:spcAft>
                <a:spcPts val="1000"/>
              </a:spcAft>
              <a:buNone/>
            </a:pPr>
            <a:r>
              <a:rPr lang="es-ES" sz="1800" dirty="0">
                <a:solidFill>
                  <a:schemeClr val="accent5">
                    <a:lumMod val="75000"/>
                  </a:schemeClr>
                </a:solidFill>
                <a:effectLst/>
                <a:latin typeface="Lucida Sans Unicode" panose="020B0602030504020204" pitchFamily="34" charset="0"/>
                <a:ea typeface="Calibri" panose="020F0502020204030204" pitchFamily="34" charset="0"/>
              </a:rPr>
              <a:t>G.1. 88% de los alumnos, están convencidos que lograr la transformación de valores, estructuras o normas de una sociedad es posible, en la búsqueda de un mundo más justo y humano, siempre y cuando, se cambien formas de pensar, se tenga conciencia de poder y compromiso social. </a:t>
            </a:r>
            <a:endParaRPr lang="es-MX" sz="2000" b="1" dirty="0">
              <a:solidFill>
                <a:schemeClr val="accent5">
                  <a:lumMod val="75000"/>
                </a:schemeClr>
              </a:solidFill>
              <a:latin typeface="Lucida Sans" panose="020B0602030504020204" pitchFamily="34" charset="0"/>
              <a:cs typeface="Arial" panose="020B0604020202020204" pitchFamily="34" charset="0"/>
            </a:endParaRPr>
          </a:p>
        </p:txBody>
      </p:sp>
      <p:pic>
        <p:nvPicPr>
          <p:cNvPr id="8" name="Imagen 7">
            <a:extLst>
              <a:ext uri="{FF2B5EF4-FFF2-40B4-BE49-F238E27FC236}">
                <a16:creationId xmlns:a16="http://schemas.microsoft.com/office/drawing/2014/main" id="{18E4C09F-0681-1913-08E6-D7B0C76E96C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1780"/>
          <a:stretch/>
        </p:blipFill>
        <p:spPr bwMode="auto">
          <a:xfrm>
            <a:off x="4557933" y="901532"/>
            <a:ext cx="7469944" cy="3360979"/>
          </a:xfrm>
          <a:prstGeom prst="rect">
            <a:avLst/>
          </a:prstGeom>
          <a:noFill/>
          <a:ln w="9525" cap="flat" cmpd="sng" algn="ctr">
            <a:solidFill>
              <a:srgbClr val="0070C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9" name="Cuadro de texto 18">
            <a:extLst>
              <a:ext uri="{FF2B5EF4-FFF2-40B4-BE49-F238E27FC236}">
                <a16:creationId xmlns:a16="http://schemas.microsoft.com/office/drawing/2014/main" id="{418FE0FE-C437-5BD7-B374-2A9978F4620C}"/>
              </a:ext>
            </a:extLst>
          </p:cNvPr>
          <p:cNvSpPr txBox="1"/>
          <p:nvPr/>
        </p:nvSpPr>
        <p:spPr>
          <a:xfrm rot="20993650">
            <a:off x="7206833" y="1991825"/>
            <a:ext cx="676275" cy="257175"/>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50000"/>
              </a:lnSpc>
              <a:spcAft>
                <a:spcPts val="1000"/>
              </a:spcAft>
            </a:pPr>
            <a:r>
              <a:rPr lang="es-ES" sz="1050" dirty="0">
                <a:ln>
                  <a:noFill/>
                </a:ln>
                <a:solidFill>
                  <a:srgbClr val="FFFFFF"/>
                </a:solidFill>
                <a:effectLst>
                  <a:outerShdw blurRad="38100" dist="25400" dir="5400000" algn="ctr">
                    <a:srgbClr val="6E747A">
                      <a:alpha val="43000"/>
                    </a:srgbClr>
                  </a:outerShdw>
                </a:effectLst>
                <a:latin typeface="Lucida Sans Unicode" panose="020B0602030504020204" pitchFamily="34" charset="0"/>
                <a:ea typeface="Calibri" panose="020F0502020204030204" pitchFamily="34" charset="0"/>
                <a:cs typeface="Times New Roman" panose="02020603050405020304" pitchFamily="18" charset="0"/>
              </a:rPr>
              <a:t>7.7</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Cuadro de texto 4">
            <a:extLst>
              <a:ext uri="{FF2B5EF4-FFF2-40B4-BE49-F238E27FC236}">
                <a16:creationId xmlns:a16="http://schemas.microsoft.com/office/drawing/2014/main" id="{2CE1CCA6-20CF-220D-4E2B-F7D53F9DF52C}"/>
              </a:ext>
            </a:extLst>
          </p:cNvPr>
          <p:cNvSpPr txBox="1"/>
          <p:nvPr/>
        </p:nvSpPr>
        <p:spPr>
          <a:xfrm rot="20993650">
            <a:off x="7291242" y="2253441"/>
            <a:ext cx="676275" cy="257175"/>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50000"/>
              </a:lnSpc>
              <a:spcAft>
                <a:spcPts val="1000"/>
              </a:spcAft>
            </a:pPr>
            <a:r>
              <a:rPr lang="es-ES" sz="1000" dirty="0">
                <a:ln>
                  <a:noFill/>
                </a:ln>
                <a:solidFill>
                  <a:srgbClr val="FFFFFF"/>
                </a:solidFill>
                <a:effectLst>
                  <a:outerShdw blurRad="38100" dist="25400" dir="5400000" algn="ctr">
                    <a:srgbClr val="6E747A">
                      <a:alpha val="43000"/>
                    </a:srgbClr>
                  </a:outerShdw>
                </a:effectLst>
                <a:latin typeface="Lucida Sans Unicode" panose="020B0602030504020204" pitchFamily="34" charset="0"/>
                <a:ea typeface="Calibri" panose="020F0502020204030204" pitchFamily="34" charset="0"/>
                <a:cs typeface="Times New Roman" panose="02020603050405020304" pitchFamily="18" charset="0"/>
              </a:rPr>
              <a:t>3.8</a:t>
            </a:r>
            <a:endParaRPr lang="es-MX"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ítulo 1">
            <a:extLst>
              <a:ext uri="{FF2B5EF4-FFF2-40B4-BE49-F238E27FC236}">
                <a16:creationId xmlns:a16="http://schemas.microsoft.com/office/drawing/2014/main" id="{09158F23-AF1A-A419-777E-14C0861D0162}"/>
              </a:ext>
            </a:extLst>
          </p:cNvPr>
          <p:cNvSpPr txBox="1">
            <a:spLocks/>
          </p:cNvSpPr>
          <p:nvPr/>
        </p:nvSpPr>
        <p:spPr>
          <a:xfrm>
            <a:off x="0" y="1032956"/>
            <a:ext cx="4767726" cy="901532"/>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r>
              <a:rPr lang="es-ES" dirty="0">
                <a:solidFill>
                  <a:srgbClr val="002060"/>
                </a:solidFill>
              </a:rPr>
              <a:t>resultados</a:t>
            </a:r>
            <a:endParaRPr lang="es-MX" dirty="0">
              <a:solidFill>
                <a:srgbClr val="002060"/>
              </a:solidFill>
            </a:endParaRPr>
          </a:p>
        </p:txBody>
      </p:sp>
      <p:pic>
        <p:nvPicPr>
          <p:cNvPr id="18" name="Audio 17">
            <a:hlinkClick r:id="" action="ppaction://media"/>
            <a:extLst>
              <a:ext uri="{FF2B5EF4-FFF2-40B4-BE49-F238E27FC236}">
                <a16:creationId xmlns:a16="http://schemas.microsoft.com/office/drawing/2014/main" id="{6D19AAFD-CA7B-DD9A-7B64-C0BCFF4B18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1256452513"/>
      </p:ext>
    </p:extLst>
  </p:cSld>
  <p:clrMapOvr>
    <a:masterClrMapping/>
  </p:clrMapOvr>
  <mc:AlternateContent xmlns:mc="http://schemas.openxmlformats.org/markup-compatibility/2006">
    <mc:Choice xmlns:p14="http://schemas.microsoft.com/office/powerpoint/2010/main" Requires="p14">
      <p:transition spd="slow" p14:dur="2000" advTm="42753"/>
    </mc:Choice>
    <mc:Fallback>
      <p:transition spd="slow" advTm="427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646259-0390-A5BE-9B43-5997393A44DB}"/>
              </a:ext>
            </a:extLst>
          </p:cNvPr>
          <p:cNvSpPr>
            <a:spLocks noGrp="1"/>
          </p:cNvSpPr>
          <p:nvPr>
            <p:ph type="title"/>
          </p:nvPr>
        </p:nvSpPr>
        <p:spPr>
          <a:xfrm>
            <a:off x="732182" y="1239156"/>
            <a:ext cx="4230757" cy="955404"/>
          </a:xfrm>
        </p:spPr>
        <p:txBody>
          <a:bodyPr>
            <a:normAutofit/>
          </a:bodyPr>
          <a:lstStyle/>
          <a:p>
            <a:pPr algn="ctr"/>
            <a:r>
              <a:rPr lang="es-MX" sz="1200" b="1" i="1" dirty="0">
                <a:solidFill>
                  <a:srgbClr val="002060"/>
                </a:solidFill>
                <a:effectLst/>
                <a:latin typeface="Lucida Sans Unicode" panose="020B0602030504020204" pitchFamily="34" charset="0"/>
                <a:ea typeface="Calibri" panose="020F0502020204030204" pitchFamily="34" charset="0"/>
                <a:cs typeface="Times New Roman" panose="02020603050405020304" pitchFamily="18" charset="0"/>
              </a:rPr>
              <a:t>Contribución consciente del alumno a la transformación de un mundo socialmente responsable.</a:t>
            </a:r>
            <a:br>
              <a:rPr lang="es-MX" sz="1200" i="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br>
            <a:endParaRPr lang="es-MX" sz="2400" dirty="0">
              <a:solidFill>
                <a:srgbClr val="002060"/>
              </a:solidFill>
            </a:endParaRPr>
          </a:p>
        </p:txBody>
      </p:sp>
      <p:sp>
        <p:nvSpPr>
          <p:cNvPr id="3" name="Marcador de contenido 2">
            <a:extLst>
              <a:ext uri="{FF2B5EF4-FFF2-40B4-BE49-F238E27FC236}">
                <a16:creationId xmlns:a16="http://schemas.microsoft.com/office/drawing/2014/main" id="{61916E47-00E6-95DB-4BC0-64FB1296E4B2}"/>
              </a:ext>
            </a:extLst>
          </p:cNvPr>
          <p:cNvSpPr>
            <a:spLocks noGrp="1"/>
          </p:cNvSpPr>
          <p:nvPr>
            <p:ph idx="1"/>
          </p:nvPr>
        </p:nvSpPr>
        <p:spPr>
          <a:xfrm>
            <a:off x="685800" y="2194560"/>
            <a:ext cx="4323522" cy="4431323"/>
          </a:xfrm>
        </p:spPr>
        <p:txBody>
          <a:bodyPr>
            <a:normAutofit fontScale="92500" lnSpcReduction="10000"/>
          </a:bodyPr>
          <a:lstStyle/>
          <a:p>
            <a:pPr indent="0" algn="just">
              <a:lnSpc>
                <a:spcPct val="150000"/>
              </a:lnSpc>
              <a:spcAft>
                <a:spcPts val="1000"/>
              </a:spcAft>
              <a:buNone/>
            </a:pPr>
            <a:r>
              <a:rPr lang="es-ES" sz="1800" dirty="0">
                <a:solidFill>
                  <a:schemeClr val="accent5">
                    <a:lumMod val="75000"/>
                  </a:schemeClr>
                </a:solidFill>
                <a:latin typeface="Lucida Sans" panose="020B0602030504020204" pitchFamily="34" charset="0"/>
                <a:ea typeface="Calibri" panose="020F0502020204030204" pitchFamily="34" charset="0"/>
                <a:cs typeface="Times New Roman" panose="02020603050405020304" pitchFamily="18" charset="0"/>
              </a:rPr>
              <a:t>L</a:t>
            </a:r>
            <a:r>
              <a:rPr lang="es-ES" sz="1800" dirty="0">
                <a:solidFill>
                  <a:schemeClr val="accent5">
                    <a:lumMod val="75000"/>
                  </a:schemeClr>
                </a:solidFill>
                <a:effectLst/>
                <a:latin typeface="Lucida Sans" panose="020B0602030504020204" pitchFamily="34" charset="0"/>
                <a:ea typeface="Calibri" panose="020F0502020204030204" pitchFamily="34" charset="0"/>
                <a:cs typeface="Times New Roman" panose="02020603050405020304" pitchFamily="18" charset="0"/>
              </a:rPr>
              <a:t>os datos evidencian que él 92.3 % de los encuestados, están conscientes que a través de su formación pueden lograr una conducta ética, hacia el entrono que los rodea, es decir, que sus acciones deben repercutir de manera positiva en su comunidad, región y país, lo que significa que hay estudiantes con características para lograr una responsabilidad social.</a:t>
            </a:r>
            <a:endParaRPr lang="es-MX" sz="1800" dirty="0">
              <a:solidFill>
                <a:schemeClr val="accent5">
                  <a:lumMod val="75000"/>
                </a:schemeClr>
              </a:solidFill>
              <a:effectLst/>
              <a:latin typeface="Lucida Sans" panose="020B0602030504020204" pitchFamily="34" charset="0"/>
              <a:ea typeface="Calibri" panose="020F0502020204030204" pitchFamily="34" charset="0"/>
              <a:cs typeface="Times New Roman" panose="02020603050405020304" pitchFamily="18" charset="0"/>
            </a:endParaRPr>
          </a:p>
          <a:p>
            <a:pPr marL="0" indent="0" algn="just">
              <a:lnSpc>
                <a:spcPct val="150000"/>
              </a:lnSpc>
              <a:buNone/>
            </a:pPr>
            <a:endParaRPr lang="es-MX" sz="2400" dirty="0">
              <a:solidFill>
                <a:schemeClr val="accent5">
                  <a:lumMod val="75000"/>
                </a:schemeClr>
              </a:solidFill>
              <a:latin typeface="Lucida Sans" panose="020B0602030504020204" pitchFamily="34" charset="0"/>
              <a:cs typeface="Arial" panose="020B0604020202020204" pitchFamily="34" charset="0"/>
            </a:endParaRPr>
          </a:p>
        </p:txBody>
      </p:sp>
      <p:pic>
        <p:nvPicPr>
          <p:cNvPr id="5" name="Imagen 4">
            <a:extLst>
              <a:ext uri="{FF2B5EF4-FFF2-40B4-BE49-F238E27FC236}">
                <a16:creationId xmlns:a16="http://schemas.microsoft.com/office/drawing/2014/main" id="{15F6EDAE-4973-832A-27C2-E41CB2F586F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6661"/>
          <a:stretch/>
        </p:blipFill>
        <p:spPr bwMode="auto">
          <a:xfrm>
            <a:off x="5190978" y="1337630"/>
            <a:ext cx="6625883" cy="3290641"/>
          </a:xfrm>
          <a:prstGeom prst="rect">
            <a:avLst/>
          </a:prstGeom>
          <a:noFill/>
          <a:ln w="9525" cap="flat" cmpd="sng" algn="ctr">
            <a:solidFill>
              <a:srgbClr val="0070C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sp>
        <p:nvSpPr>
          <p:cNvPr id="6" name="Cuadro de texto 16">
            <a:extLst>
              <a:ext uri="{FF2B5EF4-FFF2-40B4-BE49-F238E27FC236}">
                <a16:creationId xmlns:a16="http://schemas.microsoft.com/office/drawing/2014/main" id="{C6EFC72D-8377-A6B2-9006-8EE8CAD3CB42}"/>
              </a:ext>
            </a:extLst>
          </p:cNvPr>
          <p:cNvSpPr txBox="1"/>
          <p:nvPr/>
        </p:nvSpPr>
        <p:spPr>
          <a:xfrm rot="20993650">
            <a:off x="7642933" y="2456349"/>
            <a:ext cx="676275" cy="257175"/>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50000"/>
              </a:lnSpc>
              <a:spcAft>
                <a:spcPts val="1000"/>
              </a:spcAft>
            </a:pPr>
            <a:r>
              <a:rPr lang="es-ES" sz="1100" dirty="0">
                <a:ln>
                  <a:noFill/>
                </a:ln>
                <a:solidFill>
                  <a:srgbClr val="FFFFFF"/>
                </a:solidFill>
                <a:effectLst>
                  <a:outerShdw blurRad="38100" dist="25400" dir="5400000" algn="ctr">
                    <a:srgbClr val="6E747A">
                      <a:alpha val="43000"/>
                    </a:srgbClr>
                  </a:outerShdw>
                </a:effectLst>
                <a:latin typeface="Lucida Sans Unicode" panose="020B0602030504020204" pitchFamily="34" charset="0"/>
                <a:ea typeface="Calibri" panose="020F0502020204030204" pitchFamily="34" charset="0"/>
                <a:cs typeface="Times New Roman" panose="02020603050405020304" pitchFamily="18" charset="0"/>
              </a:rPr>
              <a:t>3.8</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 de texto 16">
            <a:extLst>
              <a:ext uri="{FF2B5EF4-FFF2-40B4-BE49-F238E27FC236}">
                <a16:creationId xmlns:a16="http://schemas.microsoft.com/office/drawing/2014/main" id="{092FEC3A-E2DC-F893-7E39-1C413C371254}"/>
              </a:ext>
            </a:extLst>
          </p:cNvPr>
          <p:cNvSpPr txBox="1"/>
          <p:nvPr/>
        </p:nvSpPr>
        <p:spPr>
          <a:xfrm rot="20993650">
            <a:off x="7642933" y="2675472"/>
            <a:ext cx="676275" cy="257175"/>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50000"/>
              </a:lnSpc>
              <a:spcAft>
                <a:spcPts val="1000"/>
              </a:spcAft>
            </a:pPr>
            <a:r>
              <a:rPr lang="es-ES" sz="1100" dirty="0">
                <a:ln>
                  <a:noFill/>
                </a:ln>
                <a:solidFill>
                  <a:srgbClr val="FFFFFF"/>
                </a:solidFill>
                <a:effectLst>
                  <a:outerShdw blurRad="38100" dist="25400" dir="5400000" algn="ctr">
                    <a:srgbClr val="6E747A">
                      <a:alpha val="43000"/>
                    </a:srgbClr>
                  </a:outerShdw>
                </a:effectLst>
                <a:latin typeface="Lucida Sans Unicode" panose="020B0602030504020204" pitchFamily="34" charset="0"/>
                <a:ea typeface="Calibri" panose="020F0502020204030204" pitchFamily="34" charset="0"/>
                <a:cs typeface="Times New Roman" panose="02020603050405020304" pitchFamily="18" charset="0"/>
              </a:rPr>
              <a:t>3.8</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Audio 8">
            <a:hlinkClick r:id="" action="ppaction://media"/>
            <a:extLst>
              <a:ext uri="{FF2B5EF4-FFF2-40B4-BE49-F238E27FC236}">
                <a16:creationId xmlns:a16="http://schemas.microsoft.com/office/drawing/2014/main" id="{917314D6-285F-23DF-562B-5F775137FA0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167842004"/>
      </p:ext>
    </p:extLst>
  </p:cSld>
  <p:clrMapOvr>
    <a:masterClrMapping/>
  </p:clrMapOvr>
  <mc:AlternateContent xmlns:mc="http://schemas.openxmlformats.org/markup-compatibility/2006">
    <mc:Choice xmlns:p14="http://schemas.microsoft.com/office/powerpoint/2010/main" Requires="p14">
      <p:transition spd="slow" p14:dur="2000" advTm="25110"/>
    </mc:Choice>
    <mc:Fallback>
      <p:transition spd="slow" advTm="251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65FA8D-C94B-421B-AD55-45827B422422}"/>
              </a:ext>
            </a:extLst>
          </p:cNvPr>
          <p:cNvSpPr>
            <a:spLocks noGrp="1"/>
          </p:cNvSpPr>
          <p:nvPr>
            <p:ph type="title"/>
          </p:nvPr>
        </p:nvSpPr>
        <p:spPr>
          <a:xfrm>
            <a:off x="6096000" y="5031559"/>
            <a:ext cx="4303542" cy="1092562"/>
          </a:xfrm>
        </p:spPr>
        <p:txBody>
          <a:bodyPr/>
          <a:lstStyle/>
          <a:p>
            <a:pPr algn="ctr"/>
            <a:r>
              <a:rPr lang="es-MX" sz="1800" b="1" dirty="0">
                <a:solidFill>
                  <a:srgbClr val="002060"/>
                </a:solidFill>
                <a:effectLst/>
                <a:latin typeface="Lucida Sans Unicode" panose="020B0602030504020204" pitchFamily="34" charset="0"/>
                <a:ea typeface="Calibri" panose="020F0502020204030204" pitchFamily="34" charset="0"/>
              </a:rPr>
              <a:t>comprometido con la realización de un mundo más justo.</a:t>
            </a:r>
            <a:endParaRPr lang="es-MX" dirty="0">
              <a:solidFill>
                <a:srgbClr val="002060"/>
              </a:solidFill>
            </a:endParaRPr>
          </a:p>
        </p:txBody>
      </p:sp>
      <p:sp>
        <p:nvSpPr>
          <p:cNvPr id="3" name="Marcador de contenido 2">
            <a:extLst>
              <a:ext uri="{FF2B5EF4-FFF2-40B4-BE49-F238E27FC236}">
                <a16:creationId xmlns:a16="http://schemas.microsoft.com/office/drawing/2014/main" id="{5328AC59-CF53-D652-62C7-96C8A4900E20}"/>
              </a:ext>
            </a:extLst>
          </p:cNvPr>
          <p:cNvSpPr>
            <a:spLocks noGrp="1"/>
          </p:cNvSpPr>
          <p:nvPr>
            <p:ph idx="1"/>
          </p:nvPr>
        </p:nvSpPr>
        <p:spPr>
          <a:xfrm>
            <a:off x="179363" y="829994"/>
            <a:ext cx="4139419" cy="5852161"/>
          </a:xfrm>
        </p:spPr>
        <p:txBody>
          <a:bodyPr>
            <a:normAutofit fontScale="92500"/>
          </a:bodyPr>
          <a:lstStyle/>
          <a:p>
            <a:pPr marL="0" indent="0" algn="just">
              <a:lnSpc>
                <a:spcPct val="150000"/>
              </a:lnSpc>
              <a:buNone/>
            </a:pPr>
            <a:r>
              <a:rPr lang="es-ES" sz="2000" dirty="0">
                <a:solidFill>
                  <a:srgbClr val="0070C0"/>
                </a:solidFill>
                <a:effectLst/>
                <a:latin typeface="Lucida Sans Unicode" panose="020B0602030504020204" pitchFamily="34" charset="0"/>
                <a:ea typeface="Calibri" panose="020F0502020204030204" pitchFamily="34" charset="0"/>
              </a:rPr>
              <a:t>G.4, (O.1), el 84.6 %, muestran un desarrollo de pensamiento crítico y  participan activamente como agentes de cambio social,  realizando acciones que aporten al bienestar social como, reducir la desigualdad económica, alzar la voz para hacer respetar los derechos humanos, cuidado del medio ambiente, tratando siempre de tener una actitud proactiva para la resolución de problemas sociales</a:t>
            </a:r>
            <a:endParaRPr lang="es-MX" sz="2400" dirty="0">
              <a:solidFill>
                <a:srgbClr val="0070C0"/>
              </a:solidFill>
            </a:endParaRPr>
          </a:p>
        </p:txBody>
      </p:sp>
      <p:pic>
        <p:nvPicPr>
          <p:cNvPr id="4" name="Imagen 3">
            <a:extLst>
              <a:ext uri="{FF2B5EF4-FFF2-40B4-BE49-F238E27FC236}">
                <a16:creationId xmlns:a16="http://schemas.microsoft.com/office/drawing/2014/main" id="{AAADB385-71AD-9B14-7227-B3541F432F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7399"/>
          <a:stretch/>
        </p:blipFill>
        <p:spPr bwMode="auto">
          <a:xfrm>
            <a:off x="4482905" y="1280160"/>
            <a:ext cx="7529731" cy="3418449"/>
          </a:xfrm>
          <a:prstGeom prst="rect">
            <a:avLst/>
          </a:prstGeom>
          <a:noFill/>
          <a:ln>
            <a:solidFill>
              <a:srgbClr val="0070C0"/>
            </a:solidFill>
          </a:ln>
          <a:extLst>
            <a:ext uri="{53640926-AAD7-44D8-BBD7-CCE9431645EC}">
              <a14:shadowObscured xmlns:a14="http://schemas.microsoft.com/office/drawing/2010/main"/>
            </a:ext>
          </a:extLst>
        </p:spPr>
      </p:pic>
      <p:pic>
        <p:nvPicPr>
          <p:cNvPr id="10" name="Audio 9">
            <a:hlinkClick r:id="" action="ppaction://media"/>
            <a:extLst>
              <a:ext uri="{FF2B5EF4-FFF2-40B4-BE49-F238E27FC236}">
                <a16:creationId xmlns:a16="http://schemas.microsoft.com/office/drawing/2014/main" id="{69DD20BC-EF43-9596-CBB9-83EDAA0D2B3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3609296866"/>
      </p:ext>
    </p:extLst>
  </p:cSld>
  <p:clrMapOvr>
    <a:masterClrMapping/>
  </p:clrMapOvr>
  <mc:AlternateContent xmlns:mc="http://schemas.openxmlformats.org/markup-compatibility/2006">
    <mc:Choice xmlns:p14="http://schemas.microsoft.com/office/powerpoint/2010/main" Requires="p14">
      <p:transition spd="slow" p14:dur="2000" advTm="40754"/>
    </mc:Choice>
    <mc:Fallback>
      <p:transition spd="slow" advTm="407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C8A12F-8237-9276-099A-C4830B821DBA}"/>
              </a:ext>
            </a:extLst>
          </p:cNvPr>
          <p:cNvSpPr>
            <a:spLocks noGrp="1"/>
          </p:cNvSpPr>
          <p:nvPr>
            <p:ph type="title"/>
          </p:nvPr>
        </p:nvSpPr>
        <p:spPr>
          <a:xfrm>
            <a:off x="6358596" y="4881489"/>
            <a:ext cx="4669302" cy="872197"/>
          </a:xfrm>
        </p:spPr>
        <p:txBody>
          <a:bodyPr>
            <a:normAutofit/>
          </a:bodyPr>
          <a:lstStyle/>
          <a:p>
            <a:pPr algn="ctr"/>
            <a:r>
              <a:rPr lang="es-MX" sz="1800" b="1" i="1" dirty="0">
                <a:solidFill>
                  <a:srgbClr val="44546A"/>
                </a:solidFill>
                <a:effectLst/>
                <a:latin typeface="Lucida Sans Unicode" panose="020B0602030504020204" pitchFamily="34" charset="0"/>
                <a:ea typeface="Calibri" panose="020F0502020204030204" pitchFamily="34" charset="0"/>
                <a:cs typeface="Times New Roman" panose="02020603050405020304" pitchFamily="18" charset="0"/>
              </a:rPr>
              <a:t>responsabilidad ética con su entorno.</a:t>
            </a:r>
            <a:endParaRPr lang="es-MX" dirty="0"/>
          </a:p>
        </p:txBody>
      </p:sp>
      <p:sp>
        <p:nvSpPr>
          <p:cNvPr id="3" name="Marcador de contenido 2">
            <a:extLst>
              <a:ext uri="{FF2B5EF4-FFF2-40B4-BE49-F238E27FC236}">
                <a16:creationId xmlns:a16="http://schemas.microsoft.com/office/drawing/2014/main" id="{134B1A4D-D3E9-C498-F849-FBCDCB299133}"/>
              </a:ext>
            </a:extLst>
          </p:cNvPr>
          <p:cNvSpPr>
            <a:spLocks noGrp="1"/>
          </p:cNvSpPr>
          <p:nvPr>
            <p:ph idx="1"/>
          </p:nvPr>
        </p:nvSpPr>
        <p:spPr>
          <a:xfrm>
            <a:off x="253218" y="1350499"/>
            <a:ext cx="4459458" cy="4586067"/>
          </a:xfrm>
        </p:spPr>
        <p:txBody>
          <a:bodyPr>
            <a:normAutofit/>
          </a:bodyPr>
          <a:lstStyle/>
          <a:p>
            <a:pPr marL="0" indent="0" algn="just">
              <a:lnSpc>
                <a:spcPct val="150000"/>
              </a:lnSpc>
              <a:buNone/>
            </a:pPr>
            <a:r>
              <a:rPr lang="es-ES" sz="1900" dirty="0">
                <a:solidFill>
                  <a:srgbClr val="0070C0"/>
                </a:solidFill>
                <a:effectLst/>
                <a:latin typeface="Lucida Sans Unicode" panose="020B0602030504020204" pitchFamily="34" charset="0"/>
                <a:ea typeface="Calibri" panose="020F0502020204030204" pitchFamily="34" charset="0"/>
              </a:rPr>
              <a:t>G 6,(O.2) demuestra que el 100% de los estudiantes saben que deben </a:t>
            </a:r>
            <a:r>
              <a:rPr lang="es-ES" sz="1900" dirty="0">
                <a:solidFill>
                  <a:srgbClr val="0070C0"/>
                </a:solidFill>
                <a:latin typeface="Lucida Sans Unicode" panose="020B0602030504020204" pitchFamily="34" charset="0"/>
                <a:ea typeface="Calibri" panose="020F0502020204030204" pitchFamily="34" charset="0"/>
              </a:rPr>
              <a:t>desenvolverse con </a:t>
            </a:r>
            <a:r>
              <a:rPr lang="es-ES" sz="1900" dirty="0">
                <a:solidFill>
                  <a:srgbClr val="0070C0"/>
                </a:solidFill>
                <a:effectLst/>
                <a:latin typeface="Lucida Sans Unicode" panose="020B0602030504020204" pitchFamily="34" charset="0"/>
                <a:ea typeface="Calibri" panose="020F0502020204030204" pitchFamily="34" charset="0"/>
              </a:rPr>
              <a:t>honestidad, justicia, transparencia y responsabilizarse por sus acciones en sociedad, en su entorno, para influir en su desarrollo generando una relación dinámica positiva en busca convivencia sana y un mundo sostenible</a:t>
            </a:r>
            <a:endParaRPr lang="es-MX" sz="1900" dirty="0">
              <a:solidFill>
                <a:srgbClr val="0070C0"/>
              </a:solidFill>
            </a:endParaRPr>
          </a:p>
        </p:txBody>
      </p:sp>
      <p:pic>
        <p:nvPicPr>
          <p:cNvPr id="5" name="Imagen 4">
            <a:extLst>
              <a:ext uri="{FF2B5EF4-FFF2-40B4-BE49-F238E27FC236}">
                <a16:creationId xmlns:a16="http://schemas.microsoft.com/office/drawing/2014/main" id="{AD34E20D-16EC-8C43-6B74-79ECA81CBCD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0023"/>
          <a:stretch/>
        </p:blipFill>
        <p:spPr bwMode="auto">
          <a:xfrm>
            <a:off x="5092505" y="1104314"/>
            <a:ext cx="6569611" cy="3214467"/>
          </a:xfrm>
          <a:prstGeom prst="rect">
            <a:avLst/>
          </a:prstGeom>
          <a:noFill/>
          <a:ln>
            <a:solidFill>
              <a:srgbClr val="0070C0"/>
            </a:solidFill>
          </a:ln>
          <a:extLst>
            <a:ext uri="{53640926-AAD7-44D8-BBD7-CCE9431645EC}">
              <a14:shadowObscured xmlns:a14="http://schemas.microsoft.com/office/drawing/2010/main"/>
            </a:ext>
          </a:extLst>
        </p:spPr>
      </p:pic>
      <p:pic>
        <p:nvPicPr>
          <p:cNvPr id="7" name="Audio 6">
            <a:hlinkClick r:id="" action="ppaction://media"/>
            <a:extLst>
              <a:ext uri="{FF2B5EF4-FFF2-40B4-BE49-F238E27FC236}">
                <a16:creationId xmlns:a16="http://schemas.microsoft.com/office/drawing/2014/main" id="{9D65C825-46CA-4795-34DA-C7BB52EEF0D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334422930"/>
      </p:ext>
    </p:extLst>
  </p:cSld>
  <p:clrMapOvr>
    <a:masterClrMapping/>
  </p:clrMapOvr>
  <mc:AlternateContent xmlns:mc="http://schemas.openxmlformats.org/markup-compatibility/2006">
    <mc:Choice xmlns:p14="http://schemas.microsoft.com/office/powerpoint/2010/main" Requires="p14">
      <p:transition spd="slow" p14:dur="2000" advTm="33191"/>
    </mc:Choice>
    <mc:Fallback>
      <p:transition spd="slow" advTm="331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20D86CC-D890-DE29-685B-B10E09478062}"/>
              </a:ext>
            </a:extLst>
          </p:cNvPr>
          <p:cNvSpPr>
            <a:spLocks noGrp="1"/>
          </p:cNvSpPr>
          <p:nvPr>
            <p:ph type="title"/>
          </p:nvPr>
        </p:nvSpPr>
        <p:spPr>
          <a:xfrm>
            <a:off x="5767753" y="4844003"/>
            <a:ext cx="5850988" cy="1293028"/>
          </a:xfrm>
        </p:spPr>
        <p:txBody>
          <a:bodyPr>
            <a:normAutofit/>
          </a:bodyPr>
          <a:lstStyle/>
          <a:p>
            <a:pPr algn="ctr"/>
            <a:r>
              <a:rPr lang="es-MX" sz="1600" b="1" i="1" dirty="0">
                <a:solidFill>
                  <a:srgbClr val="002060"/>
                </a:solidFill>
                <a:effectLst/>
                <a:latin typeface="Lucida Sans Unicode" panose="020B0602030504020204" pitchFamily="34" charset="0"/>
                <a:ea typeface="Calibri" panose="020F0502020204030204" pitchFamily="34" charset="0"/>
              </a:rPr>
              <a:t>profesión me brindo las herramientas para implementar acciones que busquen la transformación social</a:t>
            </a:r>
            <a:endParaRPr lang="es-MX" sz="3600" dirty="0">
              <a:solidFill>
                <a:srgbClr val="002060"/>
              </a:solidFill>
            </a:endParaRPr>
          </a:p>
        </p:txBody>
      </p:sp>
      <p:sp>
        <p:nvSpPr>
          <p:cNvPr id="3" name="Marcador de contenido 2">
            <a:extLst>
              <a:ext uri="{FF2B5EF4-FFF2-40B4-BE49-F238E27FC236}">
                <a16:creationId xmlns:a16="http://schemas.microsoft.com/office/drawing/2014/main" id="{118129B1-9569-B5A0-131B-2E16BABF9676}"/>
              </a:ext>
            </a:extLst>
          </p:cNvPr>
          <p:cNvSpPr>
            <a:spLocks noGrp="1"/>
          </p:cNvSpPr>
          <p:nvPr>
            <p:ph idx="1"/>
          </p:nvPr>
        </p:nvSpPr>
        <p:spPr>
          <a:xfrm>
            <a:off x="253219" y="956603"/>
            <a:ext cx="4783016" cy="5570805"/>
          </a:xfrm>
        </p:spPr>
        <p:txBody>
          <a:bodyPr>
            <a:normAutofit lnSpcReduction="10000"/>
          </a:bodyPr>
          <a:lstStyle/>
          <a:p>
            <a:pPr marL="0" indent="0" algn="just">
              <a:lnSpc>
                <a:spcPct val="150000"/>
              </a:lnSpc>
              <a:buNone/>
            </a:pPr>
            <a:r>
              <a:rPr lang="es-ES" sz="1800" dirty="0">
                <a:solidFill>
                  <a:srgbClr val="0070C0"/>
                </a:solidFill>
                <a:effectLst/>
                <a:latin typeface="Lucida Sans Unicode" panose="020B0602030504020204" pitchFamily="34" charset="0"/>
                <a:ea typeface="Calibri" panose="020F0502020204030204" pitchFamily="34" charset="0"/>
              </a:rPr>
              <a:t>G 12, (O3). muestra que el 100% de los encuestados están de acuerdo en que, su profesión les brinda las habilidades duras y blandas para resolver problemas como, la pobreza, la exclusión entre otros, buscando el bienestar colectivo, inspirando a un cambio social colectivo, lo que avala, que la UAAH está contribuyendo a través de sus programas académicos y de actividades de impacto social y ambiental, en la formación de estudiantes con responsabilidad social comprometida con su entorno.</a:t>
            </a:r>
            <a:endParaRPr lang="es-MX" dirty="0">
              <a:solidFill>
                <a:srgbClr val="0070C0"/>
              </a:solidFill>
            </a:endParaRPr>
          </a:p>
        </p:txBody>
      </p:sp>
      <p:pic>
        <p:nvPicPr>
          <p:cNvPr id="4" name="Imagen 3">
            <a:extLst>
              <a:ext uri="{FF2B5EF4-FFF2-40B4-BE49-F238E27FC236}">
                <a16:creationId xmlns:a16="http://schemas.microsoft.com/office/drawing/2014/main" id="{1754894B-68BA-8112-83D7-63624625F84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6720"/>
          <a:stretch/>
        </p:blipFill>
        <p:spPr bwMode="auto">
          <a:xfrm>
            <a:off x="5245662" y="956603"/>
            <a:ext cx="6693119" cy="3573193"/>
          </a:xfrm>
          <a:prstGeom prst="rect">
            <a:avLst/>
          </a:prstGeom>
          <a:noFill/>
          <a:ln>
            <a:solidFill>
              <a:srgbClr val="0070C0"/>
            </a:solidFill>
          </a:ln>
          <a:extLst>
            <a:ext uri="{53640926-AAD7-44D8-BBD7-CCE9431645EC}">
              <a14:shadowObscured xmlns:a14="http://schemas.microsoft.com/office/drawing/2010/main"/>
            </a:ext>
          </a:extLst>
        </p:spPr>
      </p:pic>
      <p:pic>
        <p:nvPicPr>
          <p:cNvPr id="9" name="Audio 8">
            <a:hlinkClick r:id="" action="ppaction://media"/>
            <a:extLst>
              <a:ext uri="{FF2B5EF4-FFF2-40B4-BE49-F238E27FC236}">
                <a16:creationId xmlns:a16="http://schemas.microsoft.com/office/drawing/2014/main" id="{55CF9912-0ADB-2F4D-216D-6E9F75176B9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08897" y="6059659"/>
            <a:ext cx="609600" cy="609600"/>
          </a:xfrm>
          <a:prstGeom prst="rect">
            <a:avLst/>
          </a:prstGeom>
        </p:spPr>
      </p:pic>
    </p:spTree>
    <p:extLst>
      <p:ext uri="{BB962C8B-B14F-4D97-AF65-F5344CB8AC3E}">
        <p14:creationId xmlns:p14="http://schemas.microsoft.com/office/powerpoint/2010/main" val="3149809664"/>
      </p:ext>
    </p:extLst>
  </p:cSld>
  <p:clrMapOvr>
    <a:masterClrMapping/>
  </p:clrMapOvr>
  <mc:AlternateContent xmlns:mc="http://schemas.openxmlformats.org/markup-compatibility/2006">
    <mc:Choice xmlns:p14="http://schemas.microsoft.com/office/powerpoint/2010/main" Requires="p14">
      <p:transition spd="slow" p14:dur="2000" advTm="46252"/>
    </mc:Choice>
    <mc:Fallback>
      <p:transition spd="slow" advTm="462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8583DE-B379-BB2A-7130-AB2710615B20}"/>
              </a:ext>
            </a:extLst>
          </p:cNvPr>
          <p:cNvSpPr>
            <a:spLocks noGrp="1"/>
          </p:cNvSpPr>
          <p:nvPr>
            <p:ph type="title"/>
          </p:nvPr>
        </p:nvSpPr>
        <p:spPr>
          <a:xfrm>
            <a:off x="3760304" y="460337"/>
            <a:ext cx="4671391" cy="1293028"/>
          </a:xfrm>
        </p:spPr>
        <p:txBody>
          <a:bodyPr/>
          <a:lstStyle/>
          <a:p>
            <a:pPr algn="ctr"/>
            <a:r>
              <a:rPr lang="es-ES" dirty="0">
                <a:solidFill>
                  <a:schemeClr val="accent2">
                    <a:lumMod val="60000"/>
                    <a:lumOff val="40000"/>
                  </a:schemeClr>
                </a:solidFill>
              </a:rPr>
              <a:t>CONCLUSIONES</a:t>
            </a:r>
            <a:endParaRPr lang="es-MX" dirty="0"/>
          </a:p>
        </p:txBody>
      </p:sp>
      <p:sp>
        <p:nvSpPr>
          <p:cNvPr id="3" name="Marcador de contenido 2">
            <a:extLst>
              <a:ext uri="{FF2B5EF4-FFF2-40B4-BE49-F238E27FC236}">
                <a16:creationId xmlns:a16="http://schemas.microsoft.com/office/drawing/2014/main" id="{9DDD50C4-810E-5908-E9F3-7FAD44B3CABC}"/>
              </a:ext>
            </a:extLst>
          </p:cNvPr>
          <p:cNvSpPr>
            <a:spLocks noGrp="1"/>
          </p:cNvSpPr>
          <p:nvPr>
            <p:ph idx="1"/>
          </p:nvPr>
        </p:nvSpPr>
        <p:spPr>
          <a:xfrm>
            <a:off x="685799" y="1753365"/>
            <a:ext cx="10820400" cy="4450487"/>
          </a:xfrm>
        </p:spPr>
        <p:txBody>
          <a:bodyPr>
            <a:normAutofit/>
          </a:bodyPr>
          <a:lstStyle/>
          <a:p>
            <a:pPr marL="0" indent="0" algn="just">
              <a:lnSpc>
                <a:spcPct val="150000"/>
              </a:lnSpc>
              <a:buNone/>
            </a:pPr>
            <a:r>
              <a:rPr lang="es-MX" sz="2400" dirty="0">
                <a:solidFill>
                  <a:srgbClr val="0070C0"/>
                </a:solidFill>
                <a:effectLst/>
                <a:latin typeface="Lucida Sans Unicode" panose="020B0602030504020204" pitchFamily="34" charset="0"/>
                <a:ea typeface="Calibri" panose="020F0502020204030204" pitchFamily="34" charset="0"/>
              </a:rPr>
              <a:t>Se identifican que la mayor influencia en la formación de una cultura de responsabilidad social y pensamiento crítico en los estudiantes, se da por la aplicación de sus competencias interpersonales (ejes transversales personalizados) en las actividades comunitarias que generan un impacto social, e influyen menos en esta formación, los conocimientos técnicos (ejes institucionales) porque son pocas las unidades de aprendizaje </a:t>
            </a:r>
            <a:r>
              <a:rPr lang="es-MX" sz="2400" dirty="0">
                <a:solidFill>
                  <a:srgbClr val="0070C0"/>
                </a:solidFill>
                <a:latin typeface="Lucida Sans Unicode" panose="020B0602030504020204" pitchFamily="34" charset="0"/>
                <a:ea typeface="Calibri" panose="020F0502020204030204" pitchFamily="34" charset="0"/>
              </a:rPr>
              <a:t>en las que se </a:t>
            </a:r>
            <a:r>
              <a:rPr lang="es-MX" sz="2400" dirty="0">
                <a:solidFill>
                  <a:srgbClr val="0070C0"/>
                </a:solidFill>
                <a:effectLst/>
                <a:latin typeface="Lucida Sans Unicode" panose="020B0602030504020204" pitchFamily="34" charset="0"/>
                <a:ea typeface="Calibri" panose="020F0502020204030204" pitchFamily="34" charset="0"/>
              </a:rPr>
              <a:t>implementa un enfoque de responsabilidad social.</a:t>
            </a:r>
            <a:endParaRPr lang="es-ES_tradnl" sz="2400" dirty="0">
              <a:solidFill>
                <a:srgbClr val="0070C0"/>
              </a:solidFill>
              <a:latin typeface="Arial" panose="020B0604020202020204" pitchFamily="34" charset="0"/>
              <a:cs typeface="Arial" panose="020B0604020202020204" pitchFamily="34" charset="0"/>
            </a:endParaRPr>
          </a:p>
        </p:txBody>
      </p:sp>
      <p:pic>
        <p:nvPicPr>
          <p:cNvPr id="10" name="Audio 9">
            <a:hlinkClick r:id="" action="ppaction://media"/>
            <a:extLst>
              <a:ext uri="{FF2B5EF4-FFF2-40B4-BE49-F238E27FC236}">
                <a16:creationId xmlns:a16="http://schemas.microsoft.com/office/drawing/2014/main" id="{A0E9AC7B-7ABE-8C29-20F1-F1C93CA5B4A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2411647120"/>
      </p:ext>
    </p:extLst>
  </p:cSld>
  <p:clrMapOvr>
    <a:masterClrMapping/>
  </p:clrMapOvr>
  <mc:AlternateContent xmlns:mc="http://schemas.openxmlformats.org/markup-compatibility/2006">
    <mc:Choice xmlns:p14="http://schemas.microsoft.com/office/powerpoint/2010/main" Requires="p14">
      <p:transition spd="slow" p14:dur="2000" advTm="51000"/>
    </mc:Choice>
    <mc:Fallback>
      <p:transition spd="slow" advTm="5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C3ABBB5A-353D-EE91-6F07-D4846FEF9355}"/>
              </a:ext>
            </a:extLst>
          </p:cNvPr>
          <p:cNvSpPr>
            <a:spLocks noGrp="1"/>
          </p:cNvSpPr>
          <p:nvPr>
            <p:ph idx="1"/>
          </p:nvPr>
        </p:nvSpPr>
        <p:spPr>
          <a:xfrm>
            <a:off x="685800" y="1126436"/>
            <a:ext cx="10820400" cy="3389293"/>
          </a:xfrm>
        </p:spPr>
        <p:txBody>
          <a:bodyPr>
            <a:normAutofit/>
          </a:bodyPr>
          <a:lstStyle/>
          <a:p>
            <a:pPr marL="0" indent="0" algn="just">
              <a:lnSpc>
                <a:spcPct val="150000"/>
              </a:lnSpc>
              <a:buNone/>
            </a:pPr>
            <a:r>
              <a:rPr lang="es-ES" sz="2400" dirty="0">
                <a:solidFill>
                  <a:srgbClr val="0070C0"/>
                </a:solidFill>
                <a:effectLst/>
                <a:latin typeface="Lucida Sans Unicode" panose="020B0602030504020204" pitchFamily="34" charset="0"/>
                <a:ea typeface="Calibri" panose="020F0502020204030204" pitchFamily="34" charset="0"/>
              </a:rPr>
              <a:t>La recomendación que se hace a la UAAH, aunque van por buen camino, es importante, para consolidar el proyecto de Responsabilidad Social Universitaria, se logre como primer objetivo el modelo de enseñanza, la “Transversalidad Educativa”, que, aunque es un proceso de adaptación para todos los implicados, es un modelo de mucho valor para los jóvenes.</a:t>
            </a:r>
            <a:endParaRPr lang="es-MX" sz="2400" dirty="0">
              <a:solidFill>
                <a:srgbClr val="0070C0"/>
              </a:solidFill>
              <a:latin typeface="Arial" panose="020B0604020202020204" pitchFamily="34" charset="0"/>
              <a:cs typeface="Arial" panose="020B0604020202020204" pitchFamily="34" charset="0"/>
            </a:endParaRPr>
          </a:p>
        </p:txBody>
      </p:sp>
      <p:pic>
        <p:nvPicPr>
          <p:cNvPr id="5" name="Audio 4">
            <a:hlinkClick r:id="" action="ppaction://media"/>
            <a:extLst>
              <a:ext uri="{FF2B5EF4-FFF2-40B4-BE49-F238E27FC236}">
                <a16:creationId xmlns:a16="http://schemas.microsoft.com/office/drawing/2014/main" id="{53AA9B66-F9FC-5C96-B8DA-6EA3F544C6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extLst>
      <p:ext uri="{BB962C8B-B14F-4D97-AF65-F5344CB8AC3E}">
        <p14:creationId xmlns:p14="http://schemas.microsoft.com/office/powerpoint/2010/main" val="4032981175"/>
      </p:ext>
    </p:extLst>
  </p:cSld>
  <p:clrMapOvr>
    <a:masterClrMapping/>
  </p:clrMapOvr>
  <mc:AlternateContent xmlns:mc="http://schemas.openxmlformats.org/markup-compatibility/2006">
    <mc:Choice xmlns:p14="http://schemas.microsoft.com/office/powerpoint/2010/main" Requires="p14">
      <p:transition spd="slow" p14:dur="2000" advTm="58268"/>
    </mc:Choice>
    <mc:Fallback>
      <p:transition spd="slow" advTm="58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Estela de condensación">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TM04033937[[fn=Estela de condensación]]</Template>
  <TotalTime>47768</TotalTime>
  <Words>945</Words>
  <Application>Microsoft Office PowerPoint</Application>
  <PresentationFormat>Panorámica</PresentationFormat>
  <Paragraphs>40</Paragraphs>
  <Slides>16</Slides>
  <Notes>1</Notes>
  <HiddenSlides>0</HiddenSlides>
  <MMClips>16</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16</vt:i4>
      </vt:variant>
    </vt:vector>
  </HeadingPairs>
  <TitlesOfParts>
    <vt:vector size="23" baseType="lpstr">
      <vt:lpstr>ADLaM Display</vt:lpstr>
      <vt:lpstr>Arial</vt:lpstr>
      <vt:lpstr>Calibri</vt:lpstr>
      <vt:lpstr>Century Gothic</vt:lpstr>
      <vt:lpstr>Lucida Sans</vt:lpstr>
      <vt:lpstr>Lucida Sans Unicode</vt:lpstr>
      <vt:lpstr>Estela de condensación</vt:lpstr>
      <vt:lpstr>                   Responsabilidad social: un enfoque de las y los estudiantes del último grado de licenciatura de la UAAH. </vt:lpstr>
      <vt:lpstr>RESPONSABILIDAD SOCIAL UNIVERSITARIA</vt:lpstr>
      <vt:lpstr>Responsabilidad social.</vt:lpstr>
      <vt:lpstr>PREGUNTA DE INVESTIGACION</vt:lpstr>
      <vt:lpstr>objetivo</vt:lpstr>
      <vt:lpstr>CLASIFICACIÓN DE LA INVESTIGACIÓN</vt:lpstr>
      <vt:lpstr>PARTICIPANTES</vt:lpstr>
      <vt:lpstr>Técnicas e instrumentos</vt:lpstr>
      <vt:lpstr>Presentación de PowerPoint</vt:lpstr>
      <vt:lpstr>El estudiante está convencido que un cambio social es posible</vt:lpstr>
      <vt:lpstr>Contribución consciente del alumno a la transformación de un mundo socialmente responsable. </vt:lpstr>
      <vt:lpstr>comprometido con la realización de un mundo más justo.</vt:lpstr>
      <vt:lpstr>responsabilidad ética con su entorno.</vt:lpstr>
      <vt:lpstr>profesión me brindo las herramientas para implementar acciones que busquen la transformación social</vt:lpstr>
      <vt:lpstr>CONCLUSIONES</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Análisis del perfil de egreso de los estudiantes de la UA de Ahuacatlán: inserción al campo laboral.</dc:title>
  <dc:creator>ÁRBITRO</dc:creator>
  <cp:lastModifiedBy>ÁRBITRO</cp:lastModifiedBy>
  <cp:revision>17</cp:revision>
  <dcterms:created xsi:type="dcterms:W3CDTF">2024-11-08T15:16:46Z</dcterms:created>
  <dcterms:modified xsi:type="dcterms:W3CDTF">2025-09-28T16:47:53Z</dcterms:modified>
</cp:coreProperties>
</file>