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embeddedFontLst>
    <p:embeddedFont>
      <p:font typeface="Aileron" panose="020B0604020202020204" charset="0"/>
      <p:regular r:id="rId11"/>
    </p:embeddedFont>
    <p:embeddedFont>
      <p:font typeface="Aileron Bold" panose="020B0604020202020204" charset="0"/>
      <p:regular r:id="rId12"/>
    </p:embeddedFont>
    <p:embeddedFont>
      <p:font typeface="Aileron Ultra-Bold" panose="020B0604020202020204" charset="0"/>
      <p:regular r:id="rId13"/>
    </p:embeddedFont>
    <p:embeddedFont>
      <p:font typeface="Akzidenz-Grotesk Heavy" panose="020B0604020202020204" charset="0"/>
      <p:regular r:id="rId14"/>
    </p:embeddedFont>
    <p:embeddedFont>
      <p:font typeface="Archivo Black" panose="020B0604020202020204" charset="0"/>
      <p:regular r:id="rId15"/>
    </p:embeddedFont>
    <p:embeddedFont>
      <p:font typeface="Barlow Condensed Bold" panose="020B0604020202020204" charset="0"/>
      <p:regular r:id="rId16"/>
    </p:embeddedFont>
    <p:embeddedFont>
      <p:font typeface="Barlow Condensed Heavy" panose="020B0604020202020204" charset="0"/>
      <p:regular r:id="rId17"/>
    </p:embeddedFont>
    <p:embeddedFont>
      <p:font typeface="Montserrat" panose="00000500000000000000" pitchFamily="2" charset="0"/>
      <p:regular r:id="rId18"/>
    </p:embeddedFont>
    <p:embeddedFont>
      <p:font typeface="Montserrat Bold" panose="00000800000000000000" charset="0"/>
      <p:regular r:id="rId19"/>
    </p:embeddedFont>
    <p:embeddedFont>
      <p:font typeface="Open Sans" panose="020B0606030504020204" pitchFamily="34" charset="0"/>
      <p:regular r:id="rId20"/>
    </p:embeddedFont>
    <p:embeddedFont>
      <p:font typeface="Open Sans Bold" panose="020B0806030504020204" charset="0"/>
      <p:regular r:id="rId21"/>
    </p:embeddedFont>
    <p:embeddedFont>
      <p:font typeface="Poppins Bold" panose="020B0604020202020204" charset="0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636" autoAdjust="0"/>
    <p:restoredTop sz="94622" autoAdjust="0"/>
  </p:normalViewPr>
  <p:slideViewPr>
    <p:cSldViewPr>
      <p:cViewPr varScale="1">
        <p:scale>
          <a:sx n="47" d="100"/>
          <a:sy n="47" d="100"/>
        </p:scale>
        <p:origin x="1229" y="29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11.fntdata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font" Target="fonts/font1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6.svg"/><Relationship Id="rId7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2.jpeg"/><Relationship Id="rId9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secihti.mx/wp-content/uploads/convocatorias/becas_nacionales/conv_abiertas_becas_nal/AP-23.pdf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6.sv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svg"/><Relationship Id="rId7" Type="http://schemas.openxmlformats.org/officeDocument/2006/relationships/image" Target="../media/image26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30.svg"/><Relationship Id="rId5" Type="http://schemas.openxmlformats.org/officeDocument/2006/relationships/image" Target="../media/image24.sv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232959" y="763513"/>
            <a:ext cx="2544433" cy="2544433"/>
          </a:xfrm>
          <a:custGeom>
            <a:avLst/>
            <a:gdLst/>
            <a:ahLst/>
            <a:cxnLst/>
            <a:rect l="l" t="t" r="r" b="b"/>
            <a:pathLst>
              <a:path w="2544433" h="2544433">
                <a:moveTo>
                  <a:pt x="0" y="0"/>
                </a:moveTo>
                <a:lnTo>
                  <a:pt x="2544432" y="0"/>
                </a:lnTo>
                <a:lnTo>
                  <a:pt x="2544432" y="2544433"/>
                </a:lnTo>
                <a:lnTo>
                  <a:pt x="0" y="25444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3" name="Freeform 3"/>
          <p:cNvSpPr/>
          <p:nvPr/>
        </p:nvSpPr>
        <p:spPr>
          <a:xfrm>
            <a:off x="14102442" y="970788"/>
            <a:ext cx="305535" cy="302202"/>
          </a:xfrm>
          <a:custGeom>
            <a:avLst/>
            <a:gdLst/>
            <a:ahLst/>
            <a:cxnLst/>
            <a:rect l="l" t="t" r="r" b="b"/>
            <a:pathLst>
              <a:path w="305535" h="302202">
                <a:moveTo>
                  <a:pt x="0" y="0"/>
                </a:moveTo>
                <a:lnTo>
                  <a:pt x="305535" y="0"/>
                </a:lnTo>
                <a:lnTo>
                  <a:pt x="305535" y="302202"/>
                </a:lnTo>
                <a:lnTo>
                  <a:pt x="0" y="30220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4" name="Freeform 4"/>
          <p:cNvSpPr/>
          <p:nvPr/>
        </p:nvSpPr>
        <p:spPr>
          <a:xfrm>
            <a:off x="1028700" y="-2522313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5" name="Freeform 5"/>
          <p:cNvSpPr/>
          <p:nvPr/>
        </p:nvSpPr>
        <p:spPr>
          <a:xfrm>
            <a:off x="10722167" y="1352230"/>
            <a:ext cx="1025128" cy="1025128"/>
          </a:xfrm>
          <a:custGeom>
            <a:avLst/>
            <a:gdLst/>
            <a:ahLst/>
            <a:cxnLst/>
            <a:rect l="l" t="t" r="r" b="b"/>
            <a:pathLst>
              <a:path w="1025128" h="1025128">
                <a:moveTo>
                  <a:pt x="0" y="0"/>
                </a:moveTo>
                <a:lnTo>
                  <a:pt x="1025128" y="0"/>
                </a:lnTo>
                <a:lnTo>
                  <a:pt x="1025128" y="1025127"/>
                </a:lnTo>
                <a:lnTo>
                  <a:pt x="0" y="102512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6" name="Freeform 6"/>
          <p:cNvSpPr/>
          <p:nvPr/>
        </p:nvSpPr>
        <p:spPr>
          <a:xfrm>
            <a:off x="6607367" y="8820218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TextBox 7"/>
          <p:cNvSpPr txBox="1"/>
          <p:nvPr/>
        </p:nvSpPr>
        <p:spPr>
          <a:xfrm>
            <a:off x="1275729" y="2482132"/>
            <a:ext cx="11935481" cy="8949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98"/>
              </a:lnSpc>
            </a:pPr>
            <a:r>
              <a:rPr lang="en-US" sz="6600" b="1">
                <a:solidFill>
                  <a:srgbClr val="0E2F5F"/>
                </a:solidFill>
                <a:latin typeface="Barlow Condensed Heavy"/>
                <a:ea typeface="Barlow Condensed Heavy"/>
                <a:cs typeface="Barlow Condensed Heavy"/>
                <a:sym typeface="Barlow Condensed Heavy"/>
              </a:rPr>
              <a:t>NOMBRE DE RECURSO EDUCATIVO (RE)</a:t>
            </a:r>
          </a:p>
        </p:txBody>
      </p:sp>
      <p:sp>
        <p:nvSpPr>
          <p:cNvPr id="8" name="Freeform 8"/>
          <p:cNvSpPr/>
          <p:nvPr/>
        </p:nvSpPr>
        <p:spPr>
          <a:xfrm>
            <a:off x="11532986" y="481119"/>
            <a:ext cx="806841" cy="564789"/>
          </a:xfrm>
          <a:custGeom>
            <a:avLst/>
            <a:gdLst/>
            <a:ahLst/>
            <a:cxnLst/>
            <a:rect l="l" t="t" r="r" b="b"/>
            <a:pathLst>
              <a:path w="806841" h="564789">
                <a:moveTo>
                  <a:pt x="0" y="0"/>
                </a:moveTo>
                <a:lnTo>
                  <a:pt x="806841" y="0"/>
                </a:lnTo>
                <a:lnTo>
                  <a:pt x="806841" y="564788"/>
                </a:lnTo>
                <a:lnTo>
                  <a:pt x="0" y="56478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9" name="TextBox 9"/>
          <p:cNvSpPr txBox="1"/>
          <p:nvPr/>
        </p:nvSpPr>
        <p:spPr>
          <a:xfrm>
            <a:off x="3585870" y="3348252"/>
            <a:ext cx="7315200" cy="734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40"/>
              </a:lnSpc>
            </a:pPr>
            <a:r>
              <a:rPr lang="en-US" sz="4000" b="1">
                <a:solidFill>
                  <a:srgbClr val="021828"/>
                </a:solidFill>
                <a:latin typeface="Akzidenz-Grotesk Heavy"/>
                <a:ea typeface="Akzidenz-Grotesk Heavy"/>
                <a:cs typeface="Akzidenz-Grotesk Heavy"/>
                <a:sym typeface="Akzidenz-Grotesk Heavy"/>
              </a:rPr>
              <a:t>Nombre del RE en inglés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3505175" y="-687871"/>
            <a:ext cx="5308274" cy="8936488"/>
            <a:chOff x="0" y="0"/>
            <a:chExt cx="3771900" cy="63500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771900" cy="6502400"/>
            </a:xfrm>
            <a:custGeom>
              <a:avLst/>
              <a:gdLst/>
              <a:ahLst/>
              <a:cxnLst/>
              <a:rect l="l" t="t" r="r" b="b"/>
              <a:pathLst>
                <a:path w="3771900" h="6502400">
                  <a:moveTo>
                    <a:pt x="0" y="546100"/>
                  </a:moveTo>
                  <a:lnTo>
                    <a:pt x="0" y="3953510"/>
                  </a:lnTo>
                  <a:cubicBezTo>
                    <a:pt x="0" y="4132580"/>
                    <a:pt x="87630" y="4301490"/>
                    <a:pt x="236220" y="4403090"/>
                  </a:cubicBezTo>
                  <a:lnTo>
                    <a:pt x="2914650" y="6252210"/>
                  </a:lnTo>
                  <a:cubicBezTo>
                    <a:pt x="3276600" y="6502400"/>
                    <a:pt x="3771900" y="6243320"/>
                    <a:pt x="3771900" y="5802630"/>
                  </a:cubicBezTo>
                  <a:lnTo>
                    <a:pt x="3771900" y="546100"/>
                  </a:lnTo>
                  <a:cubicBezTo>
                    <a:pt x="3771900" y="243840"/>
                    <a:pt x="3526790" y="0"/>
                    <a:pt x="3225800" y="0"/>
                  </a:cubicBezTo>
                  <a:lnTo>
                    <a:pt x="546100" y="0"/>
                  </a:lnTo>
                  <a:cubicBezTo>
                    <a:pt x="245110" y="0"/>
                    <a:pt x="0" y="245110"/>
                    <a:pt x="0" y="546100"/>
                  </a:cubicBezTo>
                  <a:close/>
                </a:path>
              </a:pathLst>
            </a:custGeom>
            <a:solidFill>
              <a:srgbClr val="5188CC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4429769" y="-126614"/>
            <a:ext cx="4641500" cy="7813973"/>
            <a:chOff x="0" y="0"/>
            <a:chExt cx="3771900" cy="63500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771900" cy="6502400"/>
            </a:xfrm>
            <a:custGeom>
              <a:avLst/>
              <a:gdLst/>
              <a:ahLst/>
              <a:cxnLst/>
              <a:rect l="l" t="t" r="r" b="b"/>
              <a:pathLst>
                <a:path w="3771900" h="6502400">
                  <a:moveTo>
                    <a:pt x="0" y="546100"/>
                  </a:moveTo>
                  <a:lnTo>
                    <a:pt x="0" y="3953510"/>
                  </a:lnTo>
                  <a:cubicBezTo>
                    <a:pt x="0" y="4132580"/>
                    <a:pt x="87630" y="4301490"/>
                    <a:pt x="236220" y="4403090"/>
                  </a:cubicBezTo>
                  <a:lnTo>
                    <a:pt x="2914650" y="6252210"/>
                  </a:lnTo>
                  <a:cubicBezTo>
                    <a:pt x="3276600" y="6502400"/>
                    <a:pt x="3771900" y="6243320"/>
                    <a:pt x="3771900" y="5802630"/>
                  </a:cubicBezTo>
                  <a:lnTo>
                    <a:pt x="3771900" y="546100"/>
                  </a:lnTo>
                  <a:cubicBezTo>
                    <a:pt x="3771900" y="243840"/>
                    <a:pt x="3526790" y="0"/>
                    <a:pt x="3225800" y="0"/>
                  </a:cubicBezTo>
                  <a:lnTo>
                    <a:pt x="546100" y="0"/>
                  </a:lnTo>
                  <a:cubicBezTo>
                    <a:pt x="245110" y="0"/>
                    <a:pt x="0" y="245110"/>
                    <a:pt x="0" y="546100"/>
                  </a:cubicBezTo>
                  <a:close/>
                </a:path>
              </a:pathLst>
            </a:custGeom>
            <a:blipFill>
              <a:blip r:embed="rId10"/>
              <a:stretch>
                <a:fillRect l="-34174" r="-34174"/>
              </a:stretch>
            </a:blip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-2172118" y="2076417"/>
            <a:ext cx="6401637" cy="10287000"/>
            <a:chOff x="0" y="0"/>
            <a:chExt cx="3951628" cy="63500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950514" cy="6350000"/>
            </a:xfrm>
            <a:custGeom>
              <a:avLst/>
              <a:gdLst/>
              <a:ahLst/>
              <a:cxnLst/>
              <a:rect l="l" t="t" r="r" b="b"/>
              <a:pathLst>
                <a:path w="3950514" h="6350000">
                  <a:moveTo>
                    <a:pt x="0" y="561340"/>
                  </a:moveTo>
                  <a:lnTo>
                    <a:pt x="0" y="3961130"/>
                  </a:lnTo>
                  <a:cubicBezTo>
                    <a:pt x="0" y="4272280"/>
                    <a:pt x="221576" y="4523740"/>
                    <a:pt x="493258" y="4522470"/>
                  </a:cubicBezTo>
                  <a:cubicBezTo>
                    <a:pt x="766052" y="4521200"/>
                    <a:pt x="987629" y="4773930"/>
                    <a:pt x="986515" y="5085080"/>
                  </a:cubicBezTo>
                  <a:lnTo>
                    <a:pt x="985402" y="5787390"/>
                  </a:lnTo>
                  <a:cubicBezTo>
                    <a:pt x="985402" y="6098540"/>
                    <a:pt x="1205864" y="6350000"/>
                    <a:pt x="1477546" y="6350000"/>
                  </a:cubicBezTo>
                  <a:lnTo>
                    <a:pt x="3458370" y="6350000"/>
                  </a:lnTo>
                  <a:cubicBezTo>
                    <a:pt x="3730051" y="6350000"/>
                    <a:pt x="3950514" y="6098540"/>
                    <a:pt x="3950514" y="5788660"/>
                  </a:cubicBezTo>
                  <a:lnTo>
                    <a:pt x="3950514" y="2679700"/>
                  </a:lnTo>
                  <a:cubicBezTo>
                    <a:pt x="3950514" y="2494280"/>
                    <a:pt x="3870346" y="2321560"/>
                    <a:pt x="3736732" y="2217420"/>
                  </a:cubicBezTo>
                  <a:lnTo>
                    <a:pt x="1038847" y="99060"/>
                  </a:lnTo>
                  <a:cubicBezTo>
                    <a:pt x="956452" y="34290"/>
                    <a:pt x="859582" y="0"/>
                    <a:pt x="759372" y="0"/>
                  </a:cubicBezTo>
                  <a:lnTo>
                    <a:pt x="492144" y="0"/>
                  </a:lnTo>
                  <a:cubicBezTo>
                    <a:pt x="220463" y="0"/>
                    <a:pt x="0" y="251460"/>
                    <a:pt x="0" y="561340"/>
                  </a:cubicBezTo>
                  <a:close/>
                </a:path>
              </a:pathLst>
            </a:custGeom>
            <a:solidFill>
              <a:srgbClr val="5188CC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-1869414" y="3481602"/>
            <a:ext cx="5306911" cy="8251924"/>
            <a:chOff x="0" y="0"/>
            <a:chExt cx="4507230" cy="7008468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4505960" cy="7008468"/>
            </a:xfrm>
            <a:custGeom>
              <a:avLst/>
              <a:gdLst/>
              <a:ahLst/>
              <a:cxnLst/>
              <a:rect l="l" t="t" r="r" b="b"/>
              <a:pathLst>
                <a:path w="4505960" h="7008468">
                  <a:moveTo>
                    <a:pt x="0" y="619549"/>
                  </a:moveTo>
                  <a:lnTo>
                    <a:pt x="0" y="4371883"/>
                  </a:lnTo>
                  <a:cubicBezTo>
                    <a:pt x="0" y="4715298"/>
                    <a:pt x="252730" y="4992833"/>
                    <a:pt x="562610" y="4991431"/>
                  </a:cubicBezTo>
                  <a:cubicBezTo>
                    <a:pt x="873760" y="4990029"/>
                    <a:pt x="1126490" y="5268967"/>
                    <a:pt x="1125220" y="5612381"/>
                  </a:cubicBezTo>
                  <a:lnTo>
                    <a:pt x="1123950" y="6387518"/>
                  </a:lnTo>
                  <a:cubicBezTo>
                    <a:pt x="1123950" y="6730933"/>
                    <a:pt x="1375410" y="7008468"/>
                    <a:pt x="1685290" y="7008468"/>
                  </a:cubicBezTo>
                  <a:lnTo>
                    <a:pt x="3944620" y="7008468"/>
                  </a:lnTo>
                  <a:cubicBezTo>
                    <a:pt x="4254500" y="7008468"/>
                    <a:pt x="4505960" y="6730933"/>
                    <a:pt x="4505960" y="6388920"/>
                  </a:cubicBezTo>
                  <a:lnTo>
                    <a:pt x="4505960" y="2957574"/>
                  </a:lnTo>
                  <a:cubicBezTo>
                    <a:pt x="4505960" y="2752926"/>
                    <a:pt x="4414520" y="2562296"/>
                    <a:pt x="4262120" y="2447357"/>
                  </a:cubicBezTo>
                  <a:lnTo>
                    <a:pt x="1184910" y="109332"/>
                  </a:lnTo>
                  <a:cubicBezTo>
                    <a:pt x="1090930" y="37846"/>
                    <a:pt x="980440" y="0"/>
                    <a:pt x="866140" y="0"/>
                  </a:cubicBezTo>
                  <a:lnTo>
                    <a:pt x="561340" y="0"/>
                  </a:lnTo>
                  <a:cubicBezTo>
                    <a:pt x="251460" y="0"/>
                    <a:pt x="0" y="277535"/>
                    <a:pt x="0" y="619549"/>
                  </a:cubicBezTo>
                  <a:close/>
                </a:path>
              </a:pathLst>
            </a:custGeom>
            <a:blipFill>
              <a:blip r:embed="rId11"/>
              <a:stretch>
                <a:fillRect l="-27768" r="-27768"/>
              </a:stretch>
            </a:blip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4858116" y="6581681"/>
            <a:ext cx="10025691" cy="21827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Nombre de autor (máximo 2)</a:t>
            </a:r>
          </a:p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Institución, Facultad, Departamento.  Ciudad, Estado, País. Correo electrónico. ORCID</a:t>
            </a:r>
          </a:p>
          <a:p>
            <a:pPr algn="ctr">
              <a:lnSpc>
                <a:spcPts val="2520"/>
              </a:lnSpc>
            </a:pPr>
            <a:endParaRPr lang="en-US" sz="180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ctr">
              <a:lnSpc>
                <a:spcPts val="2520"/>
              </a:lnSpc>
            </a:pPr>
            <a:endParaRPr lang="en-US" sz="180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ctr">
              <a:lnSpc>
                <a:spcPts val="2520"/>
              </a:lnSpc>
            </a:pPr>
            <a:r>
              <a:rPr lang="en-US" sz="18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Nombre de autor (máximo 2)</a:t>
            </a:r>
          </a:p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Institución, Facultad, Departamento. Ciudad, Estado, País. Correo electrónico. ORCID</a:t>
            </a:r>
          </a:p>
          <a:p>
            <a:pPr algn="ctr">
              <a:lnSpc>
                <a:spcPts val="2520"/>
              </a:lnSpc>
            </a:pPr>
            <a:endParaRPr lang="en-US" sz="180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" name="Freeform 19"/>
          <p:cNvSpPr/>
          <p:nvPr/>
        </p:nvSpPr>
        <p:spPr>
          <a:xfrm>
            <a:off x="15512405" y="8248617"/>
            <a:ext cx="1746895" cy="1936628"/>
          </a:xfrm>
          <a:custGeom>
            <a:avLst/>
            <a:gdLst/>
            <a:ahLst/>
            <a:cxnLst/>
            <a:rect l="l" t="t" r="r" b="b"/>
            <a:pathLst>
              <a:path w="1746895" h="1936628">
                <a:moveTo>
                  <a:pt x="0" y="0"/>
                </a:moveTo>
                <a:lnTo>
                  <a:pt x="1746895" y="0"/>
                </a:lnTo>
                <a:lnTo>
                  <a:pt x="1746895" y="1936628"/>
                </a:lnTo>
                <a:lnTo>
                  <a:pt x="0" y="1936628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1996" t="-14" r="-1996"/>
            </a:stretch>
          </a:blipFill>
        </p:spPr>
        <p:txBody>
          <a:bodyPr/>
          <a:lstStyle/>
          <a:p>
            <a:endParaRPr lang="es-MX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762728" y="5653951"/>
            <a:ext cx="5050544" cy="5050544"/>
          </a:xfrm>
          <a:custGeom>
            <a:avLst/>
            <a:gdLst/>
            <a:ahLst/>
            <a:cxnLst/>
            <a:rect l="l" t="t" r="r" b="b"/>
            <a:pathLst>
              <a:path w="5050544" h="5050544">
                <a:moveTo>
                  <a:pt x="0" y="0"/>
                </a:moveTo>
                <a:lnTo>
                  <a:pt x="5050544" y="0"/>
                </a:lnTo>
                <a:lnTo>
                  <a:pt x="5050544" y="5050544"/>
                </a:lnTo>
                <a:lnTo>
                  <a:pt x="0" y="505054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grpSp>
        <p:nvGrpSpPr>
          <p:cNvPr id="3" name="Group 3"/>
          <p:cNvGrpSpPr/>
          <p:nvPr/>
        </p:nvGrpSpPr>
        <p:grpSpPr>
          <a:xfrm>
            <a:off x="1028700" y="4392170"/>
            <a:ext cx="5650143" cy="5894830"/>
            <a:chOff x="0" y="0"/>
            <a:chExt cx="1488104" cy="155254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88104" cy="1552548"/>
            </a:xfrm>
            <a:custGeom>
              <a:avLst/>
              <a:gdLst/>
              <a:ahLst/>
              <a:cxnLst/>
              <a:rect l="l" t="t" r="r" b="b"/>
              <a:pathLst>
                <a:path w="1488104" h="1552548">
                  <a:moveTo>
                    <a:pt x="0" y="0"/>
                  </a:moveTo>
                  <a:lnTo>
                    <a:pt x="1488104" y="0"/>
                  </a:lnTo>
                  <a:lnTo>
                    <a:pt x="1488104" y="1552548"/>
                  </a:lnTo>
                  <a:lnTo>
                    <a:pt x="0" y="1552548"/>
                  </a:lnTo>
                  <a:close/>
                </a:path>
              </a:pathLst>
            </a:custGeom>
            <a:solidFill>
              <a:srgbClr val="E1EDFC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1488104" cy="16001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28700" y="1689442"/>
            <a:ext cx="5650143" cy="5650143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 l="-38888" r="-38888"/>
              </a:stretch>
            </a:blip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648406" y="1028700"/>
            <a:ext cx="1858734" cy="1858734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188CC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7191767" y="9605386"/>
            <a:ext cx="2763919" cy="882511"/>
          </a:xfrm>
          <a:custGeom>
            <a:avLst/>
            <a:gdLst/>
            <a:ahLst/>
            <a:cxnLst/>
            <a:rect l="l" t="t" r="r" b="b"/>
            <a:pathLst>
              <a:path w="2763919" h="882511">
                <a:moveTo>
                  <a:pt x="0" y="0"/>
                </a:moveTo>
                <a:lnTo>
                  <a:pt x="2763919" y="0"/>
                </a:lnTo>
                <a:lnTo>
                  <a:pt x="2763919" y="882511"/>
                </a:lnTo>
                <a:lnTo>
                  <a:pt x="0" y="88251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12" name="Freeform 12"/>
          <p:cNvSpPr/>
          <p:nvPr/>
        </p:nvSpPr>
        <p:spPr>
          <a:xfrm>
            <a:off x="10470036" y="9817375"/>
            <a:ext cx="1483489" cy="458533"/>
          </a:xfrm>
          <a:custGeom>
            <a:avLst/>
            <a:gdLst/>
            <a:ahLst/>
            <a:cxnLst/>
            <a:rect l="l" t="t" r="r" b="b"/>
            <a:pathLst>
              <a:path w="1483489" h="458533">
                <a:moveTo>
                  <a:pt x="0" y="0"/>
                </a:moveTo>
                <a:lnTo>
                  <a:pt x="1483489" y="0"/>
                </a:lnTo>
                <a:lnTo>
                  <a:pt x="1483489" y="458533"/>
                </a:lnTo>
                <a:lnTo>
                  <a:pt x="0" y="45853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13" name="Freeform 13"/>
          <p:cNvSpPr/>
          <p:nvPr/>
        </p:nvSpPr>
        <p:spPr>
          <a:xfrm>
            <a:off x="14610081" y="6314457"/>
            <a:ext cx="1025128" cy="1025128"/>
          </a:xfrm>
          <a:custGeom>
            <a:avLst/>
            <a:gdLst/>
            <a:ahLst/>
            <a:cxnLst/>
            <a:rect l="l" t="t" r="r" b="b"/>
            <a:pathLst>
              <a:path w="1025128" h="1025128">
                <a:moveTo>
                  <a:pt x="0" y="0"/>
                </a:moveTo>
                <a:lnTo>
                  <a:pt x="1025127" y="0"/>
                </a:lnTo>
                <a:lnTo>
                  <a:pt x="1025127" y="1025128"/>
                </a:lnTo>
                <a:lnTo>
                  <a:pt x="0" y="102512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14" name="Freeform 14"/>
          <p:cNvSpPr/>
          <p:nvPr/>
        </p:nvSpPr>
        <p:spPr>
          <a:xfrm>
            <a:off x="5124249" y="1491827"/>
            <a:ext cx="907049" cy="932480"/>
          </a:xfrm>
          <a:custGeom>
            <a:avLst/>
            <a:gdLst/>
            <a:ahLst/>
            <a:cxnLst/>
            <a:rect l="l" t="t" r="r" b="b"/>
            <a:pathLst>
              <a:path w="907049" h="932480">
                <a:moveTo>
                  <a:pt x="0" y="0"/>
                </a:moveTo>
                <a:lnTo>
                  <a:pt x="907048" y="0"/>
                </a:lnTo>
                <a:lnTo>
                  <a:pt x="907048" y="932480"/>
                </a:lnTo>
                <a:lnTo>
                  <a:pt x="0" y="93248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15" name="TextBox 15"/>
          <p:cNvSpPr txBox="1"/>
          <p:nvPr/>
        </p:nvSpPr>
        <p:spPr>
          <a:xfrm>
            <a:off x="7191767" y="1322119"/>
            <a:ext cx="10661023" cy="5158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040"/>
              </a:lnSpc>
              <a:spcBef>
                <a:spcPct val="0"/>
              </a:spcBef>
            </a:pPr>
            <a:r>
              <a:rPr lang="en-US" sz="3600" b="1">
                <a:solidFill>
                  <a:srgbClr val="0E2F5F"/>
                </a:solidFill>
                <a:latin typeface="Aileron Bold"/>
                <a:ea typeface="Aileron Bold"/>
                <a:cs typeface="Aileron Bold"/>
                <a:sym typeface="Aileron Bold"/>
              </a:rPr>
              <a:t>Resumen</a:t>
            </a:r>
          </a:p>
          <a:p>
            <a:pPr algn="just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E2F5F"/>
                </a:solidFill>
                <a:latin typeface="Aileron"/>
                <a:ea typeface="Aileron"/>
                <a:cs typeface="Aileron"/>
                <a:sym typeface="Aileron"/>
              </a:rPr>
              <a:t>Redactado en un solo párrafo, número de palabras no mayor a 150; interlineado sencillo. Síntesis breve y global del recurso educativo, que describa el objetivo, el soporte teórico, las características de su diseño (rama de las ciencias, nivel educativo, ambiente y medio de uso, tipo de conectividad y los principales componentes de interactividad) y conclusiones.</a:t>
            </a:r>
          </a:p>
          <a:p>
            <a:pPr algn="just">
              <a:lnSpc>
                <a:spcPts val="2800"/>
              </a:lnSpc>
              <a:spcBef>
                <a:spcPct val="0"/>
              </a:spcBef>
            </a:pPr>
            <a:r>
              <a:rPr lang="en-US" sz="2000" b="1">
                <a:solidFill>
                  <a:srgbClr val="0E2F5F"/>
                </a:solidFill>
                <a:latin typeface="Aileron Bold"/>
                <a:ea typeface="Aileron Bold"/>
                <a:cs typeface="Aileron Bold"/>
                <a:sym typeface="Aileron Bold"/>
              </a:rPr>
              <a:t> </a:t>
            </a:r>
          </a:p>
          <a:p>
            <a:pPr algn="just">
              <a:lnSpc>
                <a:spcPts val="2800"/>
              </a:lnSpc>
              <a:spcBef>
                <a:spcPct val="0"/>
              </a:spcBef>
            </a:pPr>
            <a:r>
              <a:rPr lang="en-US" sz="2000" b="1">
                <a:solidFill>
                  <a:srgbClr val="0E2F5F"/>
                </a:solidFill>
                <a:latin typeface="Aileron Bold"/>
                <a:ea typeface="Aileron Bold"/>
                <a:cs typeface="Aileron Bold"/>
                <a:sym typeface="Aileron Bold"/>
              </a:rPr>
              <a:t>Palabras clave: </a:t>
            </a:r>
            <a:r>
              <a:rPr lang="en-US" sz="2000">
                <a:solidFill>
                  <a:srgbClr val="0E2F5F"/>
                </a:solidFill>
                <a:latin typeface="Aileron"/>
                <a:ea typeface="Aileron"/>
                <a:cs typeface="Aileron"/>
                <a:sym typeface="Aileron"/>
              </a:rPr>
              <a:t>De 3 a 5 palabras clave en español, preferentemente que se encuentren en la lista del Thesaurus de la UNESCO, ordenadas alfabéticamente.</a:t>
            </a:r>
          </a:p>
          <a:p>
            <a:pPr algn="just">
              <a:lnSpc>
                <a:spcPts val="2800"/>
              </a:lnSpc>
              <a:spcBef>
                <a:spcPct val="0"/>
              </a:spcBef>
            </a:pPr>
            <a:r>
              <a:rPr lang="en-US" sz="2000" b="1">
                <a:solidFill>
                  <a:srgbClr val="0E2F5F"/>
                </a:solidFill>
                <a:latin typeface="Aileron Bold"/>
                <a:ea typeface="Aileron Bold"/>
                <a:cs typeface="Aileron Bold"/>
                <a:sym typeface="Aileron Bold"/>
              </a:rPr>
              <a:t> </a:t>
            </a:r>
          </a:p>
          <a:p>
            <a:pPr algn="just">
              <a:lnSpc>
                <a:spcPts val="5040"/>
              </a:lnSpc>
              <a:spcBef>
                <a:spcPct val="0"/>
              </a:spcBef>
            </a:pPr>
            <a:r>
              <a:rPr lang="en-US" sz="3600" b="1">
                <a:solidFill>
                  <a:srgbClr val="0E2F5F"/>
                </a:solidFill>
                <a:latin typeface="Aileron Bold"/>
                <a:ea typeface="Aileron Bold"/>
                <a:cs typeface="Aileron Bold"/>
                <a:sym typeface="Aileron Bold"/>
              </a:rPr>
              <a:t> Abstract</a:t>
            </a:r>
          </a:p>
          <a:p>
            <a:pPr algn="just">
              <a:lnSpc>
                <a:spcPts val="2800"/>
              </a:lnSpc>
              <a:spcBef>
                <a:spcPct val="0"/>
              </a:spcBef>
            </a:pPr>
            <a:r>
              <a:rPr lang="en-US" sz="2000" b="1">
                <a:solidFill>
                  <a:srgbClr val="0E2F5F"/>
                </a:solidFill>
                <a:latin typeface="Aileron Bold"/>
                <a:ea typeface="Aileron Bold"/>
                <a:cs typeface="Aileron Bold"/>
                <a:sym typeface="Aileron Bold"/>
              </a:rPr>
              <a:t> </a:t>
            </a:r>
            <a:r>
              <a:rPr lang="en-US" sz="2000">
                <a:solidFill>
                  <a:srgbClr val="0E2F5F"/>
                </a:solidFill>
                <a:latin typeface="Aileron"/>
                <a:ea typeface="Aileron"/>
                <a:cs typeface="Aileron"/>
                <a:sym typeface="Aileron"/>
              </a:rPr>
              <a:t>Resumen en inglés</a:t>
            </a:r>
          </a:p>
          <a:p>
            <a:pPr algn="just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E2F5F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</a:p>
          <a:p>
            <a:pPr algn="just">
              <a:lnSpc>
                <a:spcPts val="2800"/>
              </a:lnSpc>
              <a:spcBef>
                <a:spcPct val="0"/>
              </a:spcBef>
            </a:pPr>
            <a:r>
              <a:rPr lang="en-US" sz="2000" b="1">
                <a:solidFill>
                  <a:srgbClr val="0E2F5F"/>
                </a:solidFill>
                <a:latin typeface="Aileron Bold"/>
                <a:ea typeface="Aileron Bold"/>
                <a:cs typeface="Aileron Bold"/>
                <a:sym typeface="Aileron Bold"/>
              </a:rPr>
              <a:t>Keywords:</a:t>
            </a:r>
            <a:r>
              <a:rPr lang="en-US" sz="2000">
                <a:solidFill>
                  <a:srgbClr val="0E2F5F"/>
                </a:solidFill>
                <a:latin typeface="Aileron"/>
                <a:ea typeface="Aileron"/>
                <a:cs typeface="Aileron"/>
                <a:sym typeface="Aileron"/>
              </a:rPr>
              <a:t> Palabras claves en inglés.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54594" y="7477450"/>
            <a:ext cx="5124249" cy="7017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E2F5F"/>
                </a:solidFill>
                <a:latin typeface="Open Sans"/>
                <a:ea typeface="Open Sans"/>
                <a:cs typeface="Open Sans"/>
                <a:sym typeface="Open Sans"/>
              </a:rPr>
              <a:t>Agregar figura del recurso educativo,  numerada con título y fuente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163751" y="314494"/>
            <a:ext cx="960315" cy="960315"/>
          </a:xfrm>
          <a:custGeom>
            <a:avLst/>
            <a:gdLst/>
            <a:ahLst/>
            <a:cxnLst/>
            <a:rect l="l" t="t" r="r" b="b"/>
            <a:pathLst>
              <a:path w="960315" h="960315">
                <a:moveTo>
                  <a:pt x="0" y="0"/>
                </a:moveTo>
                <a:lnTo>
                  <a:pt x="960315" y="0"/>
                </a:lnTo>
                <a:lnTo>
                  <a:pt x="960315" y="960316"/>
                </a:lnTo>
                <a:lnTo>
                  <a:pt x="0" y="9603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3" name="TextBox 3"/>
          <p:cNvSpPr txBox="1"/>
          <p:nvPr/>
        </p:nvSpPr>
        <p:spPr>
          <a:xfrm>
            <a:off x="941302" y="1643476"/>
            <a:ext cx="13282450" cy="807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15"/>
              </a:lnSpc>
            </a:pPr>
            <a:r>
              <a:rPr lang="en-US" sz="4500" b="1">
                <a:solidFill>
                  <a:srgbClr val="0E2F5F"/>
                </a:solidFill>
                <a:latin typeface="Akzidenz-Grotesk Heavy"/>
                <a:ea typeface="Akzidenz-Grotesk Heavy"/>
                <a:cs typeface="Akzidenz-Grotesk Heavy"/>
                <a:sym typeface="Akzidenz-Grotesk Heavy"/>
              </a:rPr>
              <a:t>Objetivo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2566995"/>
            <a:ext cx="12368312" cy="3727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080"/>
              </a:lnSpc>
            </a:pPr>
            <a:r>
              <a:rPr lang="en-US" sz="2200">
                <a:solidFill>
                  <a:srgbClr val="021828"/>
                </a:solidFill>
                <a:latin typeface="Aileron"/>
                <a:ea typeface="Aileron"/>
                <a:cs typeface="Aileron"/>
                <a:sym typeface="Aileron"/>
              </a:rPr>
              <a:t>Se describe el objetivo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52519" y="491328"/>
            <a:ext cx="5085619" cy="8949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98"/>
              </a:lnSpc>
            </a:pPr>
            <a:r>
              <a:rPr lang="en-US" sz="6600" b="1">
                <a:solidFill>
                  <a:srgbClr val="0E2F5F"/>
                </a:solidFill>
                <a:latin typeface="Barlow Condensed Heavy"/>
                <a:ea typeface="Barlow Condensed Heavy"/>
                <a:cs typeface="Barlow Condensed Heavy"/>
                <a:sym typeface="Barlow Condensed Heavy"/>
              </a:rPr>
              <a:t>INTRODUCCION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41302" y="3389649"/>
            <a:ext cx="13282450" cy="15316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15"/>
              </a:lnSpc>
            </a:pPr>
            <a:r>
              <a:rPr lang="en-US" sz="4500" b="1">
                <a:solidFill>
                  <a:srgbClr val="0E2F5F"/>
                </a:solidFill>
                <a:latin typeface="Akzidenz-Grotesk Heavy"/>
                <a:ea typeface="Akzidenz-Grotesk Heavy"/>
                <a:cs typeface="Akzidenz-Grotesk Heavy"/>
                <a:sym typeface="Akzidenz-Grotesk Heavy"/>
              </a:rPr>
              <a:t>Sustento teórico </a:t>
            </a:r>
          </a:p>
          <a:p>
            <a:pPr algn="l">
              <a:lnSpc>
                <a:spcPts val="5715"/>
              </a:lnSpc>
            </a:pPr>
            <a:endParaRPr lang="en-US" sz="4500" b="1">
              <a:solidFill>
                <a:srgbClr val="0E2F5F"/>
              </a:solidFill>
              <a:latin typeface="Akzidenz-Grotesk Heavy"/>
              <a:ea typeface="Akzidenz-Grotesk Heavy"/>
              <a:cs typeface="Akzidenz-Grotesk Heavy"/>
              <a:sym typeface="Akzidenz-Grotesk Heavy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028700" y="4313169"/>
            <a:ext cx="10987583" cy="115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080"/>
              </a:lnSpc>
            </a:pPr>
            <a:r>
              <a:rPr lang="en-US" sz="2200">
                <a:solidFill>
                  <a:srgbClr val="021828"/>
                </a:solidFill>
                <a:latin typeface="Aileron"/>
                <a:ea typeface="Aileron"/>
                <a:cs typeface="Aileron"/>
                <a:sym typeface="Aileron"/>
              </a:rPr>
              <a:t>Describa brevemente la teoría o teorías en que soporta el diseño del recurso educativo con su correspondiente cita en formato APA 7ma. edición.</a:t>
            </a:r>
          </a:p>
          <a:p>
            <a:pPr algn="just">
              <a:lnSpc>
                <a:spcPts val="3080"/>
              </a:lnSpc>
            </a:pPr>
            <a:endParaRPr lang="en-US" sz="2200">
              <a:solidFill>
                <a:srgbClr val="021828"/>
              </a:solidFill>
              <a:latin typeface="Aileron"/>
              <a:ea typeface="Aileron"/>
              <a:cs typeface="Aileron"/>
              <a:sym typeface="Aileron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2023019" y="9700871"/>
            <a:ext cx="12368312" cy="2806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79"/>
              </a:lnSpc>
            </a:pPr>
            <a:r>
              <a:rPr lang="en-US" sz="16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Nota: si lo requiere, duplique tantas veces como lo considere necesario</a:t>
            </a:r>
          </a:p>
        </p:txBody>
      </p:sp>
      <p:sp>
        <p:nvSpPr>
          <p:cNvPr id="9" name="Freeform 9"/>
          <p:cNvSpPr/>
          <p:nvPr/>
        </p:nvSpPr>
        <p:spPr>
          <a:xfrm>
            <a:off x="11147293" y="1274810"/>
            <a:ext cx="3076459" cy="3076459"/>
          </a:xfrm>
          <a:custGeom>
            <a:avLst/>
            <a:gdLst/>
            <a:ahLst/>
            <a:cxnLst/>
            <a:rect l="l" t="t" r="r" b="b"/>
            <a:pathLst>
              <a:path w="3076459" h="3076459">
                <a:moveTo>
                  <a:pt x="0" y="0"/>
                </a:moveTo>
                <a:lnTo>
                  <a:pt x="3076459" y="0"/>
                </a:lnTo>
                <a:lnTo>
                  <a:pt x="3076459" y="3076459"/>
                </a:lnTo>
                <a:lnTo>
                  <a:pt x="0" y="307645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grpSp>
        <p:nvGrpSpPr>
          <p:cNvPr id="10" name="Group 10"/>
          <p:cNvGrpSpPr/>
          <p:nvPr/>
        </p:nvGrpSpPr>
        <p:grpSpPr>
          <a:xfrm>
            <a:off x="12637857" y="4341256"/>
            <a:ext cx="5650143" cy="6425902"/>
            <a:chOff x="0" y="0"/>
            <a:chExt cx="1488104" cy="1692419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488104" cy="1692419"/>
            </a:xfrm>
            <a:custGeom>
              <a:avLst/>
              <a:gdLst/>
              <a:ahLst/>
              <a:cxnLst/>
              <a:rect l="l" t="t" r="r" b="b"/>
              <a:pathLst>
                <a:path w="1488104" h="1692419">
                  <a:moveTo>
                    <a:pt x="0" y="0"/>
                  </a:moveTo>
                  <a:lnTo>
                    <a:pt x="1488104" y="0"/>
                  </a:lnTo>
                  <a:lnTo>
                    <a:pt x="1488104" y="1692419"/>
                  </a:lnTo>
                  <a:lnTo>
                    <a:pt x="0" y="1692419"/>
                  </a:lnTo>
                  <a:close/>
                </a:path>
              </a:pathLst>
            </a:custGeom>
            <a:solidFill>
              <a:srgbClr val="E1EDFC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47625"/>
              <a:ext cx="1488104" cy="17400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2623203" y="1508858"/>
            <a:ext cx="5664797" cy="5664797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2894266" y="7525632"/>
            <a:ext cx="5393734" cy="5857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5"/>
              </a:lnSpc>
            </a:pPr>
            <a:r>
              <a:rPr lang="en-US" sz="1703">
                <a:solidFill>
                  <a:srgbClr val="0E2F5F"/>
                </a:solidFill>
                <a:latin typeface="Open Sans"/>
                <a:ea typeface="Open Sans"/>
                <a:cs typeface="Open Sans"/>
                <a:sym typeface="Open Sans"/>
              </a:rPr>
              <a:t>Agregar tabla o figura que describa el soporte teórico del recurso educativo,  numerada con título y fuente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44045" y="1948833"/>
            <a:ext cx="8168561" cy="977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559"/>
              </a:lnSpc>
              <a:spcBef>
                <a:spcPct val="0"/>
              </a:spcBef>
            </a:pPr>
            <a:r>
              <a:rPr lang="en-US" sz="54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I</a:t>
            </a:r>
            <a:r>
              <a:rPr lang="en-US" sz="54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nformación general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42171" y="633601"/>
            <a:ext cx="16373527" cy="8949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98"/>
              </a:lnSpc>
            </a:pPr>
            <a:r>
              <a:rPr lang="en-US" sz="6600" b="1" dirty="0">
                <a:solidFill>
                  <a:srgbClr val="0E2F5F"/>
                </a:solidFill>
                <a:latin typeface="Barlow Condensed Heavy"/>
                <a:ea typeface="Barlow Condensed Heavy"/>
                <a:cs typeface="Barlow Condensed Heavy"/>
                <a:sym typeface="Barlow Condensed Heavy"/>
              </a:rPr>
              <a:t>DESARROLLO 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2171" y="3449973"/>
            <a:ext cx="10630015" cy="28551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54"/>
              </a:lnSpc>
            </a:pPr>
            <a:endParaRPr dirty="0"/>
          </a:p>
          <a:p>
            <a:pPr algn="l">
              <a:lnSpc>
                <a:spcPts val="2454"/>
              </a:lnSpc>
            </a:pPr>
            <a:r>
              <a:rPr lang="en-US" sz="1573" b="1" u="sng" spc="12" dirty="0" err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  <a:hlinkClick r:id="rId2" tooltip="https://secihti.mx/wp-content/uploads/convocatorias/becas_nacionales/conv_abiertas_becas_nal/AP-23.pdf"/>
              </a:rPr>
              <a:t>Áreas</a:t>
            </a:r>
            <a:r>
              <a:rPr lang="en-US" sz="1573" b="1" u="sng" spc="12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  <a:hlinkClick r:id="rId2" tooltip="https://secihti.mx/wp-content/uploads/convocatorias/becas_nacionales/conv_abiertas_becas_nal/AP-23.pdf"/>
              </a:rPr>
              <a:t>, Campos y </a:t>
            </a:r>
            <a:r>
              <a:rPr lang="en-US" sz="1573" b="1" u="sng" spc="12" dirty="0" err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  <a:hlinkClick r:id="rId2" tooltip="https://secihti.mx/wp-content/uploads/convocatorias/becas_nacionales/conv_abiertas_becas_nal/AP-23.pdf"/>
              </a:rPr>
              <a:t>Disciplina</a:t>
            </a:r>
            <a:r>
              <a:rPr lang="en-US" sz="1573" b="1" spc="12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1573" b="1" u="sng" spc="12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  <a:hlinkClick r:id="rId2" tooltip="https://secihti.mx/wp-content/uploads/convocatorias/becas_nacionales/conv_abiertas_becas_nal/AP-23.pdf"/>
              </a:rPr>
              <a:t>de las </a:t>
            </a:r>
            <a:r>
              <a:rPr lang="en-US" sz="1573" b="1" u="sng" spc="12" dirty="0" err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  <a:hlinkClick r:id="rId2" tooltip="https://secihti.mx/wp-content/uploads/convocatorias/becas_nacionales/conv_abiertas_becas_nal/AP-23.pdf"/>
              </a:rPr>
              <a:t>Ciencias</a:t>
            </a:r>
            <a:r>
              <a:rPr lang="en-US" sz="1573" b="1" u="sng" spc="12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  <a:hlinkClick r:id="rId2" tooltip="https://secihti.mx/wp-content/uploads/convocatorias/becas_nacionales/conv_abiertas_becas_nal/AP-23.pdf"/>
              </a:rPr>
              <a:t>: </a:t>
            </a:r>
            <a:r>
              <a:rPr lang="en-US" sz="1573" spc="12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__________________________________________________</a:t>
            </a:r>
          </a:p>
          <a:p>
            <a:pPr algn="l">
              <a:lnSpc>
                <a:spcPts val="2454"/>
              </a:lnSpc>
            </a:pPr>
            <a:r>
              <a:rPr lang="en-US" sz="1573" b="1" spc="12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Nivel </a:t>
            </a:r>
            <a:r>
              <a:rPr lang="en-US" sz="1573" b="1" spc="12" dirty="0" err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educativo</a:t>
            </a:r>
            <a:r>
              <a:rPr lang="en-US" sz="1573" b="1" spc="12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:</a:t>
            </a:r>
            <a:r>
              <a:rPr lang="en-US" sz="1573" spc="12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573" spc="12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Educación</a:t>
            </a:r>
            <a:r>
              <a:rPr lang="en-US" sz="1573" spc="12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573" spc="12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inicial</a:t>
            </a:r>
            <a:r>
              <a:rPr lang="en-US" sz="1573" spc="12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  Primaria     </a:t>
            </a:r>
            <a:r>
              <a:rPr lang="en-US" sz="1573" spc="12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Secundaria</a:t>
            </a:r>
            <a:r>
              <a:rPr lang="en-US" sz="1573" spc="12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r>
              <a:rPr lang="en-US" sz="1573" spc="12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Preparatoria</a:t>
            </a:r>
            <a:r>
              <a:rPr lang="en-US" sz="1573" spc="12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  Superior</a:t>
            </a:r>
          </a:p>
          <a:p>
            <a:pPr algn="l">
              <a:lnSpc>
                <a:spcPts val="2454"/>
              </a:lnSpc>
            </a:pPr>
            <a:r>
              <a:rPr lang="en-US" sz="1573" b="1" spc="12" dirty="0" err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Ambiente</a:t>
            </a:r>
            <a:r>
              <a:rPr lang="en-US" sz="1573" b="1" spc="12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de </a:t>
            </a:r>
            <a:r>
              <a:rPr lang="en-US" sz="1573" b="1" spc="12" dirty="0" err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uso</a:t>
            </a:r>
            <a:r>
              <a:rPr lang="en-US" sz="1573" b="1" spc="12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:</a:t>
            </a:r>
            <a:r>
              <a:rPr lang="en-US" sz="1573" spc="12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 Digital  </a:t>
            </a:r>
            <a:r>
              <a:rPr lang="en-US" sz="1573" spc="12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Impreso</a:t>
            </a:r>
            <a:r>
              <a:rPr lang="en-US" sz="1573" spc="12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     Digital e </a:t>
            </a:r>
            <a:r>
              <a:rPr lang="en-US" sz="1573" spc="12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impreso</a:t>
            </a:r>
            <a:r>
              <a:rPr lang="en-US" sz="1573" spc="12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  <a:p>
            <a:pPr algn="l">
              <a:lnSpc>
                <a:spcPts val="2454"/>
              </a:lnSpc>
            </a:pPr>
            <a:r>
              <a:rPr lang="en-US" sz="1573" b="1" spc="12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Medio: </a:t>
            </a:r>
            <a:r>
              <a:rPr lang="en-US" sz="1573" spc="12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Dispositivo</a:t>
            </a:r>
            <a:r>
              <a:rPr lang="en-US" sz="1573" spc="12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573" spc="12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móvil</a:t>
            </a:r>
            <a:r>
              <a:rPr lang="en-US" sz="1573" spc="12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 PC  </a:t>
            </a:r>
            <a:r>
              <a:rPr lang="en-US" sz="1573" spc="12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Físico</a:t>
            </a:r>
            <a:r>
              <a:rPr lang="en-US" sz="1573" spc="12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  <a:p>
            <a:pPr algn="l">
              <a:lnSpc>
                <a:spcPts val="2454"/>
              </a:lnSpc>
            </a:pPr>
            <a:r>
              <a:rPr lang="en-US" sz="1573" b="1" spc="12" dirty="0" err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Conectividad</a:t>
            </a:r>
            <a:r>
              <a:rPr lang="en-US" sz="1573" b="1" spc="12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:</a:t>
            </a:r>
            <a:r>
              <a:rPr lang="en-US" sz="1573" spc="12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Solo con internet       Sin internet       </a:t>
            </a:r>
          </a:p>
          <a:p>
            <a:pPr algn="l">
              <a:lnSpc>
                <a:spcPts val="2454"/>
              </a:lnSpc>
            </a:pPr>
            <a:r>
              <a:rPr lang="en-US" sz="1573" b="1" spc="12" dirty="0" err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Componentes</a:t>
            </a:r>
            <a:r>
              <a:rPr lang="en-US" sz="1573" b="1" spc="12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de </a:t>
            </a:r>
            <a:r>
              <a:rPr lang="en-US" sz="1573" b="1" spc="12" dirty="0" err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interactividad</a:t>
            </a:r>
            <a:r>
              <a:rPr lang="en-US" sz="1573" b="1" spc="12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:</a:t>
            </a:r>
            <a:r>
              <a:rPr lang="en-US" sz="1573" spc="12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573" spc="12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Imágenes</a:t>
            </a:r>
            <a:r>
              <a:rPr lang="en-US" sz="1573" spc="12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 Videos Audios  Música  </a:t>
            </a:r>
            <a:r>
              <a:rPr lang="en-US" sz="1573" spc="12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Película</a:t>
            </a:r>
            <a:r>
              <a:rPr lang="en-US" sz="1573" spc="12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 </a:t>
            </a:r>
            <a:r>
              <a:rPr lang="en-US" sz="1573" spc="12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Otra</a:t>
            </a:r>
            <a:r>
              <a:rPr lang="en-US" sz="1573" spc="12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:__________________</a:t>
            </a:r>
          </a:p>
          <a:p>
            <a:pPr algn="l">
              <a:lnSpc>
                <a:spcPts val="2454"/>
              </a:lnSpc>
            </a:pPr>
            <a:r>
              <a:rPr lang="en-US" sz="1573" spc="12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    </a:t>
            </a:r>
          </a:p>
          <a:p>
            <a:pPr algn="ctr">
              <a:lnSpc>
                <a:spcPts val="2454"/>
              </a:lnSpc>
            </a:pPr>
            <a:r>
              <a:rPr lang="en-US" sz="1573" spc="12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   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171" y="3169557"/>
            <a:ext cx="12025432" cy="3375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31"/>
              </a:lnSpc>
              <a:spcBef>
                <a:spcPct val="0"/>
              </a:spcBef>
            </a:pPr>
            <a:r>
              <a:rPr lang="en-US" sz="2053" spc="16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Seleccione las aopciones a las que corresponda su recurso educativo</a:t>
            </a:r>
          </a:p>
        </p:txBody>
      </p:sp>
      <p:sp>
        <p:nvSpPr>
          <p:cNvPr id="6" name="Freeform 6"/>
          <p:cNvSpPr/>
          <p:nvPr/>
        </p:nvSpPr>
        <p:spPr>
          <a:xfrm>
            <a:off x="12379162" y="1759934"/>
            <a:ext cx="3383566" cy="3383566"/>
          </a:xfrm>
          <a:custGeom>
            <a:avLst/>
            <a:gdLst/>
            <a:ahLst/>
            <a:cxnLst/>
            <a:rect l="l" t="t" r="r" b="b"/>
            <a:pathLst>
              <a:path w="3383566" h="3383566">
                <a:moveTo>
                  <a:pt x="0" y="0"/>
                </a:moveTo>
                <a:lnTo>
                  <a:pt x="3383566" y="0"/>
                </a:lnTo>
                <a:lnTo>
                  <a:pt x="3383566" y="3383566"/>
                </a:lnTo>
                <a:lnTo>
                  <a:pt x="0" y="338356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15250164" y="1016010"/>
            <a:ext cx="1025128" cy="1025128"/>
          </a:xfrm>
          <a:custGeom>
            <a:avLst/>
            <a:gdLst/>
            <a:ahLst/>
            <a:cxnLst/>
            <a:rect l="l" t="t" r="r" b="b"/>
            <a:pathLst>
              <a:path w="1025128" h="1025128">
                <a:moveTo>
                  <a:pt x="0" y="0"/>
                </a:moveTo>
                <a:lnTo>
                  <a:pt x="1025128" y="0"/>
                </a:lnTo>
                <a:lnTo>
                  <a:pt x="1025128" y="1025128"/>
                </a:lnTo>
                <a:lnTo>
                  <a:pt x="0" y="102512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grpSp>
        <p:nvGrpSpPr>
          <p:cNvPr id="8" name="Group 8"/>
          <p:cNvGrpSpPr/>
          <p:nvPr/>
        </p:nvGrpSpPr>
        <p:grpSpPr>
          <a:xfrm>
            <a:off x="12637857" y="5350826"/>
            <a:ext cx="5650143" cy="6425902"/>
            <a:chOff x="0" y="0"/>
            <a:chExt cx="1488104" cy="169241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488104" cy="1692419"/>
            </a:xfrm>
            <a:custGeom>
              <a:avLst/>
              <a:gdLst/>
              <a:ahLst/>
              <a:cxnLst/>
              <a:rect l="l" t="t" r="r" b="b"/>
              <a:pathLst>
                <a:path w="1488104" h="1692419">
                  <a:moveTo>
                    <a:pt x="0" y="0"/>
                  </a:moveTo>
                  <a:lnTo>
                    <a:pt x="1488104" y="0"/>
                  </a:lnTo>
                  <a:lnTo>
                    <a:pt x="1488104" y="1692419"/>
                  </a:lnTo>
                  <a:lnTo>
                    <a:pt x="0" y="1692419"/>
                  </a:lnTo>
                  <a:close/>
                </a:path>
              </a:pathLst>
            </a:custGeom>
            <a:solidFill>
              <a:srgbClr val="E1EDFC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1488104" cy="17400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2623203" y="2518428"/>
            <a:ext cx="5664797" cy="5664797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3201392" y="8535202"/>
            <a:ext cx="5393734" cy="5857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5"/>
              </a:lnSpc>
            </a:pPr>
            <a:r>
              <a:rPr lang="en-US" sz="1703">
                <a:solidFill>
                  <a:srgbClr val="0E2F5F"/>
                </a:solidFill>
                <a:latin typeface="Open Sans"/>
                <a:ea typeface="Open Sans"/>
                <a:cs typeface="Open Sans"/>
                <a:sym typeface="Open Sans"/>
              </a:rPr>
              <a:t>Agregar tabla o figura que describa el soporte teórico del recurso educativo,  numerada con título y fuente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044420" y="7058809"/>
            <a:ext cx="3919098" cy="2199491"/>
            <a:chOff x="0" y="0"/>
            <a:chExt cx="607171" cy="34075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7171" cy="340759"/>
            </a:xfrm>
            <a:custGeom>
              <a:avLst/>
              <a:gdLst/>
              <a:ahLst/>
              <a:cxnLst/>
              <a:rect l="l" t="t" r="r" b="b"/>
              <a:pathLst>
                <a:path w="607171" h="340759">
                  <a:moveTo>
                    <a:pt x="31607" y="0"/>
                  </a:moveTo>
                  <a:lnTo>
                    <a:pt x="575564" y="0"/>
                  </a:lnTo>
                  <a:cubicBezTo>
                    <a:pt x="583947" y="0"/>
                    <a:pt x="591986" y="3330"/>
                    <a:pt x="597913" y="9257"/>
                  </a:cubicBezTo>
                  <a:cubicBezTo>
                    <a:pt x="603841" y="15185"/>
                    <a:pt x="607171" y="23224"/>
                    <a:pt x="607171" y="31607"/>
                  </a:cubicBezTo>
                  <a:lnTo>
                    <a:pt x="607171" y="309152"/>
                  </a:lnTo>
                  <a:cubicBezTo>
                    <a:pt x="607171" y="317535"/>
                    <a:pt x="603841" y="325574"/>
                    <a:pt x="597913" y="331501"/>
                  </a:cubicBezTo>
                  <a:cubicBezTo>
                    <a:pt x="591986" y="337429"/>
                    <a:pt x="583947" y="340759"/>
                    <a:pt x="575564" y="340759"/>
                  </a:cubicBezTo>
                  <a:lnTo>
                    <a:pt x="31607" y="340759"/>
                  </a:lnTo>
                  <a:cubicBezTo>
                    <a:pt x="14151" y="340759"/>
                    <a:pt x="0" y="326608"/>
                    <a:pt x="0" y="309152"/>
                  </a:cubicBezTo>
                  <a:lnTo>
                    <a:pt x="0" y="31607"/>
                  </a:lnTo>
                  <a:cubicBezTo>
                    <a:pt x="0" y="23224"/>
                    <a:pt x="3330" y="15185"/>
                    <a:pt x="9257" y="9257"/>
                  </a:cubicBezTo>
                  <a:cubicBezTo>
                    <a:pt x="15185" y="3330"/>
                    <a:pt x="23224" y="0"/>
                    <a:pt x="31607" y="0"/>
                  </a:cubicBezTo>
                  <a:close/>
                </a:path>
              </a:pathLst>
            </a:custGeom>
            <a:blipFill>
              <a:blip r:embed="rId2"/>
              <a:stretch>
                <a:fillRect t="-39091" b="-39091"/>
              </a:stretch>
            </a:blip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8692311" y="7059123"/>
            <a:ext cx="3919098" cy="2199491"/>
            <a:chOff x="0" y="0"/>
            <a:chExt cx="607171" cy="34075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07171" cy="340759"/>
            </a:xfrm>
            <a:custGeom>
              <a:avLst/>
              <a:gdLst/>
              <a:ahLst/>
              <a:cxnLst/>
              <a:rect l="l" t="t" r="r" b="b"/>
              <a:pathLst>
                <a:path w="607171" h="340759">
                  <a:moveTo>
                    <a:pt x="31607" y="0"/>
                  </a:moveTo>
                  <a:lnTo>
                    <a:pt x="575564" y="0"/>
                  </a:lnTo>
                  <a:cubicBezTo>
                    <a:pt x="583947" y="0"/>
                    <a:pt x="591986" y="3330"/>
                    <a:pt x="597913" y="9257"/>
                  </a:cubicBezTo>
                  <a:cubicBezTo>
                    <a:pt x="603841" y="15185"/>
                    <a:pt x="607171" y="23224"/>
                    <a:pt x="607171" y="31607"/>
                  </a:cubicBezTo>
                  <a:lnTo>
                    <a:pt x="607171" y="309152"/>
                  </a:lnTo>
                  <a:cubicBezTo>
                    <a:pt x="607171" y="317535"/>
                    <a:pt x="603841" y="325574"/>
                    <a:pt x="597913" y="331501"/>
                  </a:cubicBezTo>
                  <a:cubicBezTo>
                    <a:pt x="591986" y="337429"/>
                    <a:pt x="583947" y="340759"/>
                    <a:pt x="575564" y="340759"/>
                  </a:cubicBezTo>
                  <a:lnTo>
                    <a:pt x="31607" y="340759"/>
                  </a:lnTo>
                  <a:cubicBezTo>
                    <a:pt x="14151" y="340759"/>
                    <a:pt x="0" y="326608"/>
                    <a:pt x="0" y="309152"/>
                  </a:cubicBezTo>
                  <a:lnTo>
                    <a:pt x="0" y="31607"/>
                  </a:lnTo>
                  <a:cubicBezTo>
                    <a:pt x="0" y="23224"/>
                    <a:pt x="3330" y="15185"/>
                    <a:pt x="9257" y="9257"/>
                  </a:cubicBezTo>
                  <a:cubicBezTo>
                    <a:pt x="15185" y="3330"/>
                    <a:pt x="23224" y="0"/>
                    <a:pt x="31607" y="0"/>
                  </a:cubicBezTo>
                  <a:close/>
                </a:path>
              </a:pathLst>
            </a:custGeom>
            <a:blipFill>
              <a:blip r:embed="rId2"/>
              <a:stretch>
                <a:fillRect t="-39091" b="-39091"/>
              </a:stretch>
            </a:blip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3340202" y="7059437"/>
            <a:ext cx="3919098" cy="2199491"/>
            <a:chOff x="0" y="0"/>
            <a:chExt cx="607171" cy="34075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07171" cy="340759"/>
            </a:xfrm>
            <a:custGeom>
              <a:avLst/>
              <a:gdLst/>
              <a:ahLst/>
              <a:cxnLst/>
              <a:rect l="l" t="t" r="r" b="b"/>
              <a:pathLst>
                <a:path w="607171" h="340759">
                  <a:moveTo>
                    <a:pt x="31607" y="0"/>
                  </a:moveTo>
                  <a:lnTo>
                    <a:pt x="575564" y="0"/>
                  </a:lnTo>
                  <a:cubicBezTo>
                    <a:pt x="583947" y="0"/>
                    <a:pt x="591986" y="3330"/>
                    <a:pt x="597913" y="9257"/>
                  </a:cubicBezTo>
                  <a:cubicBezTo>
                    <a:pt x="603841" y="15185"/>
                    <a:pt x="607171" y="23224"/>
                    <a:pt x="607171" y="31607"/>
                  </a:cubicBezTo>
                  <a:lnTo>
                    <a:pt x="607171" y="309152"/>
                  </a:lnTo>
                  <a:cubicBezTo>
                    <a:pt x="607171" y="317535"/>
                    <a:pt x="603841" y="325574"/>
                    <a:pt x="597913" y="331501"/>
                  </a:cubicBezTo>
                  <a:cubicBezTo>
                    <a:pt x="591986" y="337429"/>
                    <a:pt x="583947" y="340759"/>
                    <a:pt x="575564" y="340759"/>
                  </a:cubicBezTo>
                  <a:lnTo>
                    <a:pt x="31607" y="340759"/>
                  </a:lnTo>
                  <a:cubicBezTo>
                    <a:pt x="14151" y="340759"/>
                    <a:pt x="0" y="326608"/>
                    <a:pt x="0" y="309152"/>
                  </a:cubicBezTo>
                  <a:lnTo>
                    <a:pt x="0" y="31607"/>
                  </a:lnTo>
                  <a:cubicBezTo>
                    <a:pt x="0" y="23224"/>
                    <a:pt x="3330" y="15185"/>
                    <a:pt x="9257" y="9257"/>
                  </a:cubicBezTo>
                  <a:cubicBezTo>
                    <a:pt x="15185" y="3330"/>
                    <a:pt x="23224" y="0"/>
                    <a:pt x="31607" y="0"/>
                  </a:cubicBezTo>
                  <a:close/>
                </a:path>
              </a:pathLst>
            </a:custGeom>
            <a:blipFill>
              <a:blip r:embed="rId2"/>
              <a:stretch>
                <a:fillRect t="-39091" b="-39091"/>
              </a:stretch>
            </a:blip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743728" y="1830336"/>
            <a:ext cx="13187884" cy="9434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730"/>
              </a:lnSpc>
              <a:spcBef>
                <a:spcPct val="0"/>
              </a:spcBef>
            </a:pPr>
            <a:r>
              <a:rPr lang="en-US" sz="5299" b="1">
                <a:solidFill>
                  <a:srgbClr val="0E2F5F"/>
                </a:solidFill>
                <a:latin typeface="Akzidenz-Grotesk Heavy"/>
                <a:ea typeface="Akzidenz-Grotesk Heavy"/>
                <a:cs typeface="Akzidenz-Grotesk Heavy"/>
                <a:sym typeface="Akzidenz-Grotesk Heavy"/>
              </a:rPr>
              <a:t>Material educativo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42171" y="633601"/>
            <a:ext cx="16373527" cy="8949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98"/>
              </a:lnSpc>
            </a:pPr>
            <a:r>
              <a:rPr lang="en-US" sz="6600" b="1" dirty="0">
                <a:solidFill>
                  <a:srgbClr val="0E2F5F"/>
                </a:solidFill>
                <a:latin typeface="Barlow Condensed Heavy"/>
                <a:ea typeface="Barlow Condensed Heavy"/>
                <a:cs typeface="Barlow Condensed Heavy"/>
                <a:sym typeface="Barlow Condensed Heavy"/>
              </a:rPr>
              <a:t>DESARROLLO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43728" y="2726169"/>
            <a:ext cx="16515572" cy="10542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00"/>
              </a:lnSpc>
              <a:spcBef>
                <a:spcPct val="0"/>
              </a:spcBef>
            </a:pPr>
            <a:r>
              <a:rPr lang="en-US" sz="2000" b="1">
                <a:solidFill>
                  <a:srgbClr val="0E2F5F"/>
                </a:solidFill>
                <a:latin typeface="Aileron Bold"/>
                <a:ea typeface="Aileron Bold"/>
                <a:cs typeface="Aileron Bold"/>
                <a:sym typeface="Aileron Bold"/>
              </a:rPr>
              <a:t> Descripción detallada de los materiales utilizados para el desarrollo del Recurso Educativo, agregando figuras numeradas, tituladas y con fuente.</a:t>
            </a:r>
          </a:p>
          <a:p>
            <a:pPr algn="just">
              <a:lnSpc>
                <a:spcPts val="2800"/>
              </a:lnSpc>
              <a:spcBef>
                <a:spcPct val="0"/>
              </a:spcBef>
            </a:pPr>
            <a:endParaRPr lang="en-US" sz="2000" b="1">
              <a:solidFill>
                <a:srgbClr val="0E2F5F"/>
              </a:solidFill>
              <a:latin typeface="Aileron Bold"/>
              <a:ea typeface="Aileron Bold"/>
              <a:cs typeface="Aileron Bold"/>
              <a:sym typeface="Aileron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4319285" y="6136960"/>
            <a:ext cx="3919098" cy="7017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sz="2000" b="1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Título</a:t>
            </a:r>
          </a:p>
          <a:p>
            <a:pPr algn="just">
              <a:lnSpc>
                <a:spcPts val="2800"/>
              </a:lnSpc>
            </a:pPr>
            <a:r>
              <a:rPr lang="en-US" sz="2000" b="1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Fuente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828934" y="6136960"/>
            <a:ext cx="3919098" cy="10542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sz="2000" b="1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Título</a:t>
            </a:r>
          </a:p>
          <a:p>
            <a:pPr algn="just">
              <a:lnSpc>
                <a:spcPts val="2800"/>
              </a:lnSpc>
            </a:pPr>
            <a:r>
              <a:rPr lang="en-US" sz="2000" b="1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Fuente </a:t>
            </a:r>
          </a:p>
          <a:p>
            <a:pPr algn="just">
              <a:lnSpc>
                <a:spcPts val="2800"/>
              </a:lnSpc>
            </a:pPr>
            <a:endParaRPr lang="en-US" sz="2000" b="1">
              <a:solidFill>
                <a:srgbClr val="0E2F5F"/>
              </a:solidFill>
              <a:latin typeface="Aileron Ultra-Bold"/>
              <a:ea typeface="Aileron Ultra-Bold"/>
              <a:cs typeface="Aileron Ultra-Bold"/>
              <a:sym typeface="Aileron Ultra-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3340202" y="6136960"/>
            <a:ext cx="3919098" cy="10542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sz="2000" b="1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Título</a:t>
            </a:r>
          </a:p>
          <a:p>
            <a:pPr algn="just">
              <a:lnSpc>
                <a:spcPts val="2800"/>
              </a:lnSpc>
            </a:pPr>
            <a:r>
              <a:rPr lang="en-US" sz="2000" b="1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Fuente </a:t>
            </a:r>
          </a:p>
          <a:p>
            <a:pPr algn="just">
              <a:lnSpc>
                <a:spcPts val="2800"/>
              </a:lnSpc>
            </a:pPr>
            <a:endParaRPr lang="en-US" sz="2000" b="1">
              <a:solidFill>
                <a:srgbClr val="0E2F5F"/>
              </a:solidFill>
              <a:latin typeface="Aileron Ultra-Bold"/>
              <a:ea typeface="Aileron Ultra-Bold"/>
              <a:cs typeface="Aileron Ultra-Bold"/>
              <a:sym typeface="Aileron Ultra-Bol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4764232"/>
            <a:ext cx="3329876" cy="1664938"/>
          </a:xfrm>
          <a:custGeom>
            <a:avLst/>
            <a:gdLst/>
            <a:ahLst/>
            <a:cxnLst/>
            <a:rect l="l" t="t" r="r" b="b"/>
            <a:pathLst>
              <a:path w="3329876" h="1664938">
                <a:moveTo>
                  <a:pt x="0" y="0"/>
                </a:moveTo>
                <a:lnTo>
                  <a:pt x="3329876" y="0"/>
                </a:lnTo>
                <a:lnTo>
                  <a:pt x="3329876" y="1664938"/>
                </a:lnTo>
                <a:lnTo>
                  <a:pt x="0" y="16649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3" name="Freeform 3"/>
          <p:cNvSpPr/>
          <p:nvPr/>
        </p:nvSpPr>
        <p:spPr>
          <a:xfrm rot="-10800000">
            <a:off x="4146146" y="6415805"/>
            <a:ext cx="3329876" cy="1664938"/>
          </a:xfrm>
          <a:custGeom>
            <a:avLst/>
            <a:gdLst/>
            <a:ahLst/>
            <a:cxnLst/>
            <a:rect l="l" t="t" r="r" b="b"/>
            <a:pathLst>
              <a:path w="3329876" h="1664938">
                <a:moveTo>
                  <a:pt x="0" y="0"/>
                </a:moveTo>
                <a:lnTo>
                  <a:pt x="3329876" y="0"/>
                </a:lnTo>
                <a:lnTo>
                  <a:pt x="3329876" y="1664938"/>
                </a:lnTo>
                <a:lnTo>
                  <a:pt x="0" y="166493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4" name="Freeform 4"/>
          <p:cNvSpPr/>
          <p:nvPr/>
        </p:nvSpPr>
        <p:spPr>
          <a:xfrm>
            <a:off x="7293844" y="4764232"/>
            <a:ext cx="3343241" cy="1671621"/>
          </a:xfrm>
          <a:custGeom>
            <a:avLst/>
            <a:gdLst/>
            <a:ahLst/>
            <a:cxnLst/>
            <a:rect l="l" t="t" r="r" b="b"/>
            <a:pathLst>
              <a:path w="3343241" h="1671621">
                <a:moveTo>
                  <a:pt x="0" y="0"/>
                </a:moveTo>
                <a:lnTo>
                  <a:pt x="3343241" y="0"/>
                </a:lnTo>
                <a:lnTo>
                  <a:pt x="3343241" y="1671620"/>
                </a:lnTo>
                <a:lnTo>
                  <a:pt x="0" y="167162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5" name="Freeform 5"/>
          <p:cNvSpPr/>
          <p:nvPr/>
        </p:nvSpPr>
        <p:spPr>
          <a:xfrm rot="-10800000">
            <a:off x="10450367" y="6422487"/>
            <a:ext cx="3329876" cy="1664938"/>
          </a:xfrm>
          <a:custGeom>
            <a:avLst/>
            <a:gdLst/>
            <a:ahLst/>
            <a:cxnLst/>
            <a:rect l="l" t="t" r="r" b="b"/>
            <a:pathLst>
              <a:path w="3329876" h="1664938">
                <a:moveTo>
                  <a:pt x="0" y="0"/>
                </a:moveTo>
                <a:lnTo>
                  <a:pt x="3329876" y="0"/>
                </a:lnTo>
                <a:lnTo>
                  <a:pt x="3329876" y="1664938"/>
                </a:lnTo>
                <a:lnTo>
                  <a:pt x="0" y="166493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6" name="Freeform 6"/>
          <p:cNvSpPr/>
          <p:nvPr/>
        </p:nvSpPr>
        <p:spPr>
          <a:xfrm>
            <a:off x="13599328" y="4770914"/>
            <a:ext cx="3329876" cy="1664938"/>
          </a:xfrm>
          <a:custGeom>
            <a:avLst/>
            <a:gdLst/>
            <a:ahLst/>
            <a:cxnLst/>
            <a:rect l="l" t="t" r="r" b="b"/>
            <a:pathLst>
              <a:path w="3329876" h="1664938">
                <a:moveTo>
                  <a:pt x="0" y="0"/>
                </a:moveTo>
                <a:lnTo>
                  <a:pt x="3329876" y="0"/>
                </a:lnTo>
                <a:lnTo>
                  <a:pt x="3329876" y="1664938"/>
                </a:lnTo>
                <a:lnTo>
                  <a:pt x="0" y="166493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grpSp>
        <p:nvGrpSpPr>
          <p:cNvPr id="7" name="Group 7"/>
          <p:cNvGrpSpPr>
            <a:grpSpLocks noChangeAspect="1"/>
          </p:cNvGrpSpPr>
          <p:nvPr/>
        </p:nvGrpSpPr>
        <p:grpSpPr>
          <a:xfrm>
            <a:off x="3827655" y="6404528"/>
            <a:ext cx="848136" cy="570260"/>
            <a:chOff x="0" y="0"/>
            <a:chExt cx="1930400" cy="129794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930400" cy="1297940"/>
            </a:xfrm>
            <a:custGeom>
              <a:avLst/>
              <a:gdLst/>
              <a:ahLst/>
              <a:cxnLst/>
              <a:rect l="l" t="t" r="r" b="b"/>
              <a:pathLst>
                <a:path w="1930400" h="1297940">
                  <a:moveTo>
                    <a:pt x="0" y="0"/>
                  </a:moveTo>
                  <a:lnTo>
                    <a:pt x="965200" y="1297940"/>
                  </a:lnTo>
                  <a:lnTo>
                    <a:pt x="1930400" y="0"/>
                  </a:lnTo>
                  <a:close/>
                </a:path>
              </a:pathLst>
            </a:custGeom>
            <a:solidFill>
              <a:srgbClr val="4FCDCC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10120271" y="6429170"/>
            <a:ext cx="848136" cy="570260"/>
            <a:chOff x="0" y="0"/>
            <a:chExt cx="1930400" cy="129794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930400" cy="1297940"/>
            </a:xfrm>
            <a:custGeom>
              <a:avLst/>
              <a:gdLst/>
              <a:ahLst/>
              <a:cxnLst/>
              <a:rect l="l" t="t" r="r" b="b"/>
              <a:pathLst>
                <a:path w="1930400" h="1297940">
                  <a:moveTo>
                    <a:pt x="0" y="0"/>
                  </a:moveTo>
                  <a:lnTo>
                    <a:pt x="965200" y="1297940"/>
                  </a:lnTo>
                  <a:lnTo>
                    <a:pt x="1930400" y="0"/>
                  </a:lnTo>
                  <a:close/>
                </a:path>
              </a:pathLst>
            </a:custGeom>
            <a:solidFill>
              <a:srgbClr val="2C92D5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11" name="Group 11"/>
          <p:cNvGrpSpPr>
            <a:grpSpLocks noChangeAspect="1"/>
          </p:cNvGrpSpPr>
          <p:nvPr/>
        </p:nvGrpSpPr>
        <p:grpSpPr>
          <a:xfrm>
            <a:off x="16411164" y="6404528"/>
            <a:ext cx="848136" cy="570260"/>
            <a:chOff x="0" y="0"/>
            <a:chExt cx="1930400" cy="129794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930400" cy="1297940"/>
            </a:xfrm>
            <a:custGeom>
              <a:avLst/>
              <a:gdLst/>
              <a:ahLst/>
              <a:cxnLst/>
              <a:rect l="l" t="t" r="r" b="b"/>
              <a:pathLst>
                <a:path w="1930400" h="1297940">
                  <a:moveTo>
                    <a:pt x="0" y="0"/>
                  </a:moveTo>
                  <a:lnTo>
                    <a:pt x="965200" y="1297940"/>
                  </a:lnTo>
                  <a:lnTo>
                    <a:pt x="1930400" y="0"/>
                  </a:lnTo>
                  <a:close/>
                </a:path>
              </a:pathLst>
            </a:custGeom>
            <a:solidFill>
              <a:srgbClr val="13538A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661478" y="5248798"/>
            <a:ext cx="2166177" cy="2166177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FCDCC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6200" y="0"/>
              <a:ext cx="660400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5599"/>
                </a:lnSpc>
              </a:pPr>
              <a:r>
                <a:rPr lang="en-US" sz="3999" b="1" spc="119">
                  <a:solidFill>
                    <a:srgbClr val="FFFFF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1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4747578" y="5248798"/>
            <a:ext cx="2166177" cy="2166177"/>
            <a:chOff x="0" y="0"/>
            <a:chExt cx="812800" cy="812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8B6B4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6200" y="0"/>
              <a:ext cx="660400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5599"/>
                </a:lnSpc>
              </a:pPr>
              <a:r>
                <a:rPr lang="en-US" sz="3999" b="1" spc="119">
                  <a:solidFill>
                    <a:srgbClr val="FFFFF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2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7895276" y="5248798"/>
            <a:ext cx="2166177" cy="2166177"/>
            <a:chOff x="0" y="0"/>
            <a:chExt cx="812800" cy="8128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7C9EF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200" y="0"/>
              <a:ext cx="660400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5599"/>
                </a:lnSpc>
              </a:pPr>
              <a:r>
                <a:rPr lang="en-US" sz="3999" b="1" spc="119">
                  <a:solidFill>
                    <a:srgbClr val="FFFFF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3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0968407" y="5248798"/>
            <a:ext cx="2166177" cy="2166177"/>
            <a:chOff x="0" y="0"/>
            <a:chExt cx="812800" cy="8128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C92D5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76200" y="0"/>
              <a:ext cx="660400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5599"/>
                </a:lnSpc>
              </a:pPr>
              <a:r>
                <a:rPr lang="en-US" sz="3999" b="1" spc="119">
                  <a:solidFill>
                    <a:srgbClr val="FFFFF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4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4058509" y="5248798"/>
            <a:ext cx="2166177" cy="2166177"/>
            <a:chOff x="0" y="0"/>
            <a:chExt cx="812800" cy="8128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3538A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76200" y="0"/>
              <a:ext cx="660400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5599"/>
                </a:lnSpc>
              </a:pPr>
              <a:r>
                <a:rPr lang="en-US" sz="3999" b="1" spc="119">
                  <a:solidFill>
                    <a:srgbClr val="FFFFF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5</a:t>
              </a:r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1710814" y="8082609"/>
            <a:ext cx="1965649" cy="9035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639"/>
              </a:lnSpc>
            </a:pPr>
            <a:r>
              <a:rPr lang="en-US" sz="2599" u="none" spc="77">
                <a:solidFill>
                  <a:srgbClr val="191919"/>
                </a:solidFill>
                <a:latin typeface="Aileron"/>
                <a:ea typeface="Aileron"/>
                <a:cs typeface="Aileron"/>
                <a:sym typeface="Aileron"/>
              </a:rPr>
              <a:t>Add items to cart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7982640" y="8082609"/>
            <a:ext cx="1965649" cy="9035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639"/>
              </a:lnSpc>
            </a:pPr>
            <a:r>
              <a:rPr lang="en-US" sz="2599" u="none" spc="77">
                <a:solidFill>
                  <a:srgbClr val="191919"/>
                </a:solidFill>
                <a:latin typeface="Aileron"/>
                <a:ea typeface="Aileron"/>
                <a:cs typeface="Aileron"/>
                <a:sym typeface="Aileron"/>
              </a:rPr>
              <a:t>Proceed to checkout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4229061" y="8082609"/>
            <a:ext cx="1965649" cy="9035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639"/>
              </a:lnSpc>
            </a:pPr>
            <a:r>
              <a:rPr lang="en-US" sz="2599" u="none" spc="77">
                <a:solidFill>
                  <a:srgbClr val="191919"/>
                </a:solidFill>
                <a:latin typeface="Aileron"/>
                <a:ea typeface="Aileron"/>
                <a:cs typeface="Aileron"/>
                <a:sym typeface="Aileron"/>
              </a:rPr>
              <a:t>Place</a:t>
            </a:r>
          </a:p>
          <a:p>
            <a:pPr marL="0" lvl="0" indent="0" algn="ctr">
              <a:lnSpc>
                <a:spcPts val="3639"/>
              </a:lnSpc>
            </a:pPr>
            <a:r>
              <a:rPr lang="en-US" sz="2599" u="none" spc="77">
                <a:solidFill>
                  <a:srgbClr val="191919"/>
                </a:solidFill>
                <a:latin typeface="Aileron"/>
                <a:ea typeface="Aileron"/>
                <a:cs typeface="Aileron"/>
                <a:sym typeface="Aileron"/>
              </a:rPr>
              <a:t>order!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833524" y="4089368"/>
            <a:ext cx="1965649" cy="9035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639"/>
              </a:lnSpc>
            </a:pPr>
            <a:r>
              <a:rPr lang="en-US" sz="2599" u="none" spc="77">
                <a:solidFill>
                  <a:srgbClr val="191919"/>
                </a:solidFill>
                <a:latin typeface="Aileron"/>
                <a:ea typeface="Aileron"/>
                <a:cs typeface="Aileron"/>
                <a:sym typeface="Aileron"/>
              </a:rPr>
              <a:t>Add</a:t>
            </a:r>
          </a:p>
          <a:p>
            <a:pPr marL="0" lvl="0" indent="0" algn="ctr">
              <a:lnSpc>
                <a:spcPts val="3639"/>
              </a:lnSpc>
            </a:pPr>
            <a:r>
              <a:rPr lang="en-US" sz="2599" u="none" spc="77">
                <a:solidFill>
                  <a:srgbClr val="191919"/>
                </a:solidFill>
                <a:latin typeface="Aileron"/>
                <a:ea typeface="Aileron"/>
                <a:cs typeface="Aileron"/>
                <a:sym typeface="Aileron"/>
              </a:rPr>
              <a:t>promos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1113335" y="3861253"/>
            <a:ext cx="1965649" cy="13597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639"/>
              </a:lnSpc>
            </a:pPr>
            <a:r>
              <a:rPr lang="en-US" sz="2599" u="none" spc="77">
                <a:solidFill>
                  <a:srgbClr val="191919"/>
                </a:solidFill>
                <a:latin typeface="Aileron"/>
                <a:ea typeface="Aileron"/>
                <a:cs typeface="Aileron"/>
                <a:sym typeface="Aileron"/>
              </a:rPr>
              <a:t>Put your shipping details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71357" y="1577530"/>
            <a:ext cx="13187884" cy="9434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730"/>
              </a:lnSpc>
              <a:spcBef>
                <a:spcPct val="0"/>
              </a:spcBef>
            </a:pPr>
            <a:r>
              <a:rPr lang="en-US" sz="5299" b="1">
                <a:solidFill>
                  <a:srgbClr val="0E2F5F"/>
                </a:solidFill>
                <a:latin typeface="Akzidenz-Grotesk Heavy"/>
                <a:ea typeface="Akzidenz-Grotesk Heavy"/>
                <a:cs typeface="Akzidenz-Grotesk Heavy"/>
                <a:sym typeface="Akzidenz-Grotesk Heavy"/>
              </a:rPr>
              <a:t>Proceso didáctico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669800" y="380795"/>
            <a:ext cx="16373527" cy="8949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98"/>
              </a:lnSpc>
            </a:pPr>
            <a:r>
              <a:rPr lang="en-US" sz="6600" b="1" dirty="0">
                <a:solidFill>
                  <a:srgbClr val="0E2F5F"/>
                </a:solidFill>
                <a:latin typeface="Barlow Condensed Heavy"/>
                <a:ea typeface="Barlow Condensed Heavy"/>
                <a:cs typeface="Barlow Condensed Heavy"/>
                <a:sym typeface="Barlow Condensed Heavy"/>
              </a:rPr>
              <a:t>DESARROLLO 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71357" y="2473363"/>
            <a:ext cx="16515572" cy="7017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00"/>
              </a:lnSpc>
              <a:spcBef>
                <a:spcPct val="0"/>
              </a:spcBef>
            </a:pPr>
            <a:r>
              <a:rPr lang="en-US" sz="2000" b="1">
                <a:solidFill>
                  <a:srgbClr val="0E2F5F"/>
                </a:solidFill>
                <a:latin typeface="Aileron Bold"/>
                <a:ea typeface="Aileron Bold"/>
                <a:cs typeface="Aileron Bold"/>
                <a:sym typeface="Aileron Bold"/>
              </a:rPr>
              <a:t>Desarrollo minucioso y detallado de las etapas por las que atraviesa el proceso de enseñanza del Recurso Educativo, apoyar la redacción con cuadro sinoptico o mapa conceptual, con su correspondiente número, título y fuente.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2023019" y="9700871"/>
            <a:ext cx="12368312" cy="2806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79"/>
              </a:lnSpc>
            </a:pPr>
            <a:r>
              <a:rPr lang="en-US" sz="16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Nota: la imagen presentada es un ejemplo del proceso esperado, puede ser cambiada a libertad del autor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780466" y="1028700"/>
            <a:ext cx="3076459" cy="3076459"/>
          </a:xfrm>
          <a:custGeom>
            <a:avLst/>
            <a:gdLst/>
            <a:ahLst/>
            <a:cxnLst/>
            <a:rect l="l" t="t" r="r" b="b"/>
            <a:pathLst>
              <a:path w="3076459" h="3076459">
                <a:moveTo>
                  <a:pt x="0" y="0"/>
                </a:moveTo>
                <a:lnTo>
                  <a:pt x="3076459" y="0"/>
                </a:lnTo>
                <a:lnTo>
                  <a:pt x="3076459" y="3076459"/>
                </a:lnTo>
                <a:lnTo>
                  <a:pt x="0" y="307645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grpSp>
        <p:nvGrpSpPr>
          <p:cNvPr id="3" name="Group 3"/>
          <p:cNvGrpSpPr/>
          <p:nvPr/>
        </p:nvGrpSpPr>
        <p:grpSpPr>
          <a:xfrm>
            <a:off x="11123130" y="3861098"/>
            <a:ext cx="5650143" cy="6425902"/>
            <a:chOff x="0" y="0"/>
            <a:chExt cx="1488104" cy="169241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88104" cy="1692419"/>
            </a:xfrm>
            <a:custGeom>
              <a:avLst/>
              <a:gdLst/>
              <a:ahLst/>
              <a:cxnLst/>
              <a:rect l="l" t="t" r="r" b="b"/>
              <a:pathLst>
                <a:path w="1488104" h="1692419">
                  <a:moveTo>
                    <a:pt x="0" y="0"/>
                  </a:moveTo>
                  <a:lnTo>
                    <a:pt x="1488104" y="0"/>
                  </a:lnTo>
                  <a:lnTo>
                    <a:pt x="1488104" y="1692419"/>
                  </a:lnTo>
                  <a:lnTo>
                    <a:pt x="0" y="1692419"/>
                  </a:lnTo>
                  <a:close/>
                </a:path>
              </a:pathLst>
            </a:custGeom>
            <a:solidFill>
              <a:srgbClr val="E1EDFC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1488104" cy="17400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1108476" y="1028700"/>
            <a:ext cx="5664797" cy="5664797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8" name="Freeform 8"/>
          <p:cNvSpPr/>
          <p:nvPr/>
        </p:nvSpPr>
        <p:spPr>
          <a:xfrm>
            <a:off x="8155324" y="3099455"/>
            <a:ext cx="1291547" cy="1291547"/>
          </a:xfrm>
          <a:custGeom>
            <a:avLst/>
            <a:gdLst/>
            <a:ahLst/>
            <a:cxnLst/>
            <a:rect l="l" t="t" r="r" b="b"/>
            <a:pathLst>
              <a:path w="1291547" h="1291547">
                <a:moveTo>
                  <a:pt x="0" y="0"/>
                </a:moveTo>
                <a:lnTo>
                  <a:pt x="1291548" y="0"/>
                </a:lnTo>
                <a:lnTo>
                  <a:pt x="1291548" y="1291547"/>
                </a:lnTo>
                <a:lnTo>
                  <a:pt x="0" y="129154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MX"/>
          </a:p>
        </p:txBody>
      </p:sp>
      <p:sp>
        <p:nvSpPr>
          <p:cNvPr id="9" name="TextBox 9"/>
          <p:cNvSpPr txBox="1"/>
          <p:nvPr/>
        </p:nvSpPr>
        <p:spPr>
          <a:xfrm>
            <a:off x="2167033" y="5654776"/>
            <a:ext cx="8121706" cy="17463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500"/>
              </a:lnSpc>
            </a:pPr>
            <a:r>
              <a:rPr lang="en-US" sz="2500">
                <a:solidFill>
                  <a:srgbClr val="021828"/>
                </a:solidFill>
                <a:latin typeface="Aileron"/>
                <a:ea typeface="Aileron"/>
                <a:cs typeface="Aileron"/>
                <a:sym typeface="Aileron"/>
              </a:rPr>
              <a:t>Opinión del autor (es) sobre el uso, su impacto en la enseñanza y las posibilidades de adaptación a otras temáticas del Recurso Educativo, redactado en tiempo presente.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167033" y="3982085"/>
            <a:ext cx="5430398" cy="11614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254"/>
              </a:lnSpc>
              <a:spcBef>
                <a:spcPct val="0"/>
              </a:spcBef>
            </a:pPr>
            <a:r>
              <a:rPr lang="en-US" sz="6499" b="1" u="none" strike="noStrike">
                <a:solidFill>
                  <a:srgbClr val="0E2F5F"/>
                </a:solidFill>
                <a:latin typeface="Akzidenz-Grotesk Heavy"/>
                <a:ea typeface="Akzidenz-Grotesk Heavy"/>
                <a:cs typeface="Akzidenz-Grotesk Heavy"/>
                <a:sym typeface="Akzidenz-Grotesk Heavy"/>
              </a:rPr>
              <a:t>Conclusion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649024" y="7026424"/>
            <a:ext cx="5124249" cy="7017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E2F5F"/>
                </a:solidFill>
                <a:latin typeface="Open Sans"/>
                <a:ea typeface="Open Sans"/>
                <a:cs typeface="Open Sans"/>
                <a:sym typeface="Open Sans"/>
              </a:rPr>
              <a:t>Agregar figura del recurso educativo,  numerada con título y fuente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43728" y="2726169"/>
            <a:ext cx="16515572" cy="63413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00"/>
              </a:lnSpc>
              <a:spcBef>
                <a:spcPct val="0"/>
              </a:spcBef>
            </a:pPr>
            <a:r>
              <a:rPr lang="en-US" sz="2000" b="1">
                <a:solidFill>
                  <a:srgbClr val="0E2F5F"/>
                </a:solidFill>
                <a:latin typeface="Aileron Bold"/>
                <a:ea typeface="Aileron Bold"/>
                <a:cs typeface="Aileron Bold"/>
                <a:sym typeface="Aileron Bold"/>
              </a:rPr>
              <a:t>La redacción de las referencias debe contener los cuatro elementos: autor, fecha, título y fuente, tal como se muestra en la figura 3; las características diferencias depende de la fuente documental utilizada.</a:t>
            </a:r>
          </a:p>
          <a:p>
            <a:pPr algn="just">
              <a:lnSpc>
                <a:spcPts val="2800"/>
              </a:lnSpc>
              <a:spcBef>
                <a:spcPct val="0"/>
              </a:spcBef>
            </a:pPr>
            <a:endParaRPr lang="en-US" sz="2000" b="1">
              <a:solidFill>
                <a:srgbClr val="0E2F5F"/>
              </a:solidFill>
              <a:latin typeface="Aileron Bold"/>
              <a:ea typeface="Aileron Bold"/>
              <a:cs typeface="Aileron Bold"/>
              <a:sym typeface="Aileron Bold"/>
            </a:endParaRPr>
          </a:p>
          <a:p>
            <a:pPr algn="just">
              <a:lnSpc>
                <a:spcPts val="2800"/>
              </a:lnSpc>
              <a:spcBef>
                <a:spcPct val="0"/>
              </a:spcBef>
            </a:pPr>
            <a:r>
              <a:rPr lang="en-US" sz="2000" b="1">
                <a:solidFill>
                  <a:srgbClr val="0E2F5F"/>
                </a:solidFill>
                <a:latin typeface="Aileron Bold"/>
                <a:ea typeface="Aileron Bold"/>
                <a:cs typeface="Aileron Bold"/>
                <a:sym typeface="Aileron Bold"/>
              </a:rPr>
              <a:t>Figura 3. Elementos de referencias bibliográficas.</a:t>
            </a:r>
          </a:p>
          <a:p>
            <a:pPr algn="just">
              <a:lnSpc>
                <a:spcPts val="2800"/>
              </a:lnSpc>
              <a:spcBef>
                <a:spcPct val="0"/>
              </a:spcBef>
            </a:pPr>
            <a:endParaRPr lang="en-US" sz="2000" b="1">
              <a:solidFill>
                <a:srgbClr val="0E2F5F"/>
              </a:solidFill>
              <a:latin typeface="Aileron Bold"/>
              <a:ea typeface="Aileron Bold"/>
              <a:cs typeface="Aileron Bold"/>
              <a:sym typeface="Aileron Bold"/>
            </a:endParaRPr>
          </a:p>
          <a:p>
            <a:pPr algn="just">
              <a:lnSpc>
                <a:spcPts val="2800"/>
              </a:lnSpc>
              <a:spcBef>
                <a:spcPct val="0"/>
              </a:spcBef>
            </a:pPr>
            <a:endParaRPr lang="en-US" sz="2000" b="1">
              <a:solidFill>
                <a:srgbClr val="0E2F5F"/>
              </a:solidFill>
              <a:latin typeface="Aileron Bold"/>
              <a:ea typeface="Aileron Bold"/>
              <a:cs typeface="Aileron Bold"/>
              <a:sym typeface="Aileron Bold"/>
            </a:endParaRPr>
          </a:p>
          <a:p>
            <a:pPr algn="just">
              <a:lnSpc>
                <a:spcPts val="2800"/>
              </a:lnSpc>
              <a:spcBef>
                <a:spcPct val="0"/>
              </a:spcBef>
            </a:pPr>
            <a:endParaRPr lang="en-US" sz="2000" b="1">
              <a:solidFill>
                <a:srgbClr val="0E2F5F"/>
              </a:solidFill>
              <a:latin typeface="Aileron Bold"/>
              <a:ea typeface="Aileron Bold"/>
              <a:cs typeface="Aileron Bold"/>
              <a:sym typeface="Aileron Bold"/>
            </a:endParaRPr>
          </a:p>
          <a:p>
            <a:pPr algn="just">
              <a:lnSpc>
                <a:spcPts val="2800"/>
              </a:lnSpc>
              <a:spcBef>
                <a:spcPct val="0"/>
              </a:spcBef>
            </a:pPr>
            <a:endParaRPr lang="en-US" sz="2000" b="1">
              <a:solidFill>
                <a:srgbClr val="0E2F5F"/>
              </a:solidFill>
              <a:latin typeface="Aileron Bold"/>
              <a:ea typeface="Aileron Bold"/>
              <a:cs typeface="Aileron Bold"/>
              <a:sym typeface="Aileron Bold"/>
            </a:endParaRPr>
          </a:p>
          <a:p>
            <a:pPr algn="just">
              <a:lnSpc>
                <a:spcPts val="2800"/>
              </a:lnSpc>
              <a:spcBef>
                <a:spcPct val="0"/>
              </a:spcBef>
            </a:pPr>
            <a:endParaRPr lang="en-US" sz="2000" b="1">
              <a:solidFill>
                <a:srgbClr val="0E2F5F"/>
              </a:solidFill>
              <a:latin typeface="Aileron Bold"/>
              <a:ea typeface="Aileron Bold"/>
              <a:cs typeface="Aileron Bold"/>
              <a:sym typeface="Aileron Bold"/>
            </a:endParaRPr>
          </a:p>
          <a:p>
            <a:pPr algn="just">
              <a:lnSpc>
                <a:spcPts val="2800"/>
              </a:lnSpc>
              <a:spcBef>
                <a:spcPct val="0"/>
              </a:spcBef>
            </a:pPr>
            <a:endParaRPr lang="en-US" sz="2000" b="1">
              <a:solidFill>
                <a:srgbClr val="0E2F5F"/>
              </a:solidFill>
              <a:latin typeface="Aileron Bold"/>
              <a:ea typeface="Aileron Bold"/>
              <a:cs typeface="Aileron Bold"/>
              <a:sym typeface="Aileron Bold"/>
            </a:endParaRPr>
          </a:p>
          <a:p>
            <a:pPr algn="just">
              <a:lnSpc>
                <a:spcPts val="2800"/>
              </a:lnSpc>
              <a:spcBef>
                <a:spcPct val="0"/>
              </a:spcBef>
            </a:pPr>
            <a:endParaRPr lang="en-US" sz="2000" b="1">
              <a:solidFill>
                <a:srgbClr val="0E2F5F"/>
              </a:solidFill>
              <a:latin typeface="Aileron Bold"/>
              <a:ea typeface="Aileron Bold"/>
              <a:cs typeface="Aileron Bold"/>
              <a:sym typeface="Aileron Bold"/>
            </a:endParaRPr>
          </a:p>
          <a:p>
            <a:pPr algn="just">
              <a:lnSpc>
                <a:spcPts val="2800"/>
              </a:lnSpc>
              <a:spcBef>
                <a:spcPct val="0"/>
              </a:spcBef>
            </a:pPr>
            <a:r>
              <a:rPr lang="en-US" sz="2000" b="1">
                <a:solidFill>
                  <a:srgbClr val="0E2F5F"/>
                </a:solidFill>
                <a:latin typeface="Aileron Bold"/>
                <a:ea typeface="Aileron Bold"/>
                <a:cs typeface="Aileron Bold"/>
                <a:sym typeface="Aileron Bold"/>
              </a:rPr>
              <a:t>Fuente: elaboración propia.</a:t>
            </a:r>
          </a:p>
          <a:p>
            <a:pPr algn="just">
              <a:lnSpc>
                <a:spcPts val="2800"/>
              </a:lnSpc>
              <a:spcBef>
                <a:spcPct val="0"/>
              </a:spcBef>
            </a:pPr>
            <a:endParaRPr lang="en-US" sz="2000" b="1">
              <a:solidFill>
                <a:srgbClr val="0E2F5F"/>
              </a:solidFill>
              <a:latin typeface="Aileron Bold"/>
              <a:ea typeface="Aileron Bold"/>
              <a:cs typeface="Aileron Bold"/>
              <a:sym typeface="Aileron Bold"/>
            </a:endParaRPr>
          </a:p>
          <a:p>
            <a:pPr algn="just">
              <a:lnSpc>
                <a:spcPts val="2800"/>
              </a:lnSpc>
              <a:spcBef>
                <a:spcPct val="0"/>
              </a:spcBef>
            </a:pPr>
            <a:r>
              <a:rPr lang="en-US" sz="2000" b="1">
                <a:solidFill>
                  <a:srgbClr val="0E2F5F"/>
                </a:solidFill>
                <a:latin typeface="Aileron Bold"/>
                <a:ea typeface="Aileron Bold"/>
                <a:cs typeface="Aileron Bold"/>
                <a:sym typeface="Aileron Bold"/>
              </a:rPr>
              <a:t> La bibliografía se presenta en interlineado sencillo, sangría francesa, al menos 80%, actuales (de los últimos cinco años, preferentemente de revistas indizadas y/o de factor de impacto); están en correspondencia con las citas del texto; redactada de acuerdo con la fuente de donde se recopiló en formato APA 7ma edición.</a:t>
            </a:r>
          </a:p>
          <a:p>
            <a:pPr algn="just">
              <a:lnSpc>
                <a:spcPts val="2800"/>
              </a:lnSpc>
              <a:spcBef>
                <a:spcPct val="0"/>
              </a:spcBef>
            </a:pPr>
            <a:endParaRPr lang="en-US" sz="2000" b="1">
              <a:solidFill>
                <a:srgbClr val="0E2F5F"/>
              </a:solidFill>
              <a:latin typeface="Aileron Bold"/>
              <a:ea typeface="Aileron Bold"/>
              <a:cs typeface="Aileron Bold"/>
              <a:sym typeface="Aileron Bold"/>
            </a:endParaRPr>
          </a:p>
          <a:p>
            <a:pPr algn="just">
              <a:lnSpc>
                <a:spcPts val="2800"/>
              </a:lnSpc>
              <a:spcBef>
                <a:spcPct val="0"/>
              </a:spcBef>
            </a:pPr>
            <a:endParaRPr lang="en-US" sz="2000" b="1">
              <a:solidFill>
                <a:srgbClr val="0E2F5F"/>
              </a:solidFill>
              <a:latin typeface="Aileron Bold"/>
              <a:ea typeface="Aileron Bold"/>
              <a:cs typeface="Aileron Bold"/>
              <a:sym typeface="Aileron Bold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743728" y="4239559"/>
            <a:ext cx="9139132" cy="2341903"/>
          </a:xfrm>
          <a:custGeom>
            <a:avLst/>
            <a:gdLst/>
            <a:ahLst/>
            <a:cxnLst/>
            <a:rect l="l" t="t" r="r" b="b"/>
            <a:pathLst>
              <a:path w="9139132" h="2341903">
                <a:moveTo>
                  <a:pt x="0" y="0"/>
                </a:moveTo>
                <a:lnTo>
                  <a:pt x="9139132" y="0"/>
                </a:lnTo>
                <a:lnTo>
                  <a:pt x="9139132" y="2341902"/>
                </a:lnTo>
                <a:lnTo>
                  <a:pt x="0" y="234190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4" name="TextBox 4"/>
          <p:cNvSpPr txBox="1"/>
          <p:nvPr/>
        </p:nvSpPr>
        <p:spPr>
          <a:xfrm>
            <a:off x="642171" y="633601"/>
            <a:ext cx="16373527" cy="8949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98"/>
              </a:lnSpc>
            </a:pPr>
            <a:r>
              <a:rPr lang="en-US" sz="6600" b="1">
                <a:solidFill>
                  <a:srgbClr val="0E2F5F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REFERENCIAS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764344">
            <a:off x="7447361" y="-1181838"/>
            <a:ext cx="1088513" cy="11908815"/>
            <a:chOff x="0" y="0"/>
            <a:chExt cx="286687" cy="313647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86687" cy="3136478"/>
            </a:xfrm>
            <a:custGeom>
              <a:avLst/>
              <a:gdLst/>
              <a:ahLst/>
              <a:cxnLst/>
              <a:rect l="l" t="t" r="r" b="b"/>
              <a:pathLst>
                <a:path w="286687" h="3136478">
                  <a:moveTo>
                    <a:pt x="0" y="0"/>
                  </a:moveTo>
                  <a:lnTo>
                    <a:pt x="286687" y="0"/>
                  </a:lnTo>
                  <a:lnTo>
                    <a:pt x="286687" y="3136478"/>
                  </a:lnTo>
                  <a:lnTo>
                    <a:pt x="0" y="3136478"/>
                  </a:lnTo>
                  <a:close/>
                </a:path>
              </a:pathLst>
            </a:custGeom>
            <a:gradFill rotWithShape="1">
              <a:gsLst>
                <a:gs pos="0">
                  <a:srgbClr val="696969">
                    <a:alpha val="41040"/>
                  </a:srgbClr>
                </a:gs>
                <a:gs pos="33333">
                  <a:srgbClr val="B4B4B4">
                    <a:alpha val="47025"/>
                  </a:srgbClr>
                </a:gs>
                <a:gs pos="66667">
                  <a:srgbClr val="EEEEEE">
                    <a:alpha val="40185"/>
                  </a:srgbClr>
                </a:gs>
                <a:gs pos="100000">
                  <a:srgbClr val="FBFBFB">
                    <a:alpha val="12540"/>
                  </a:srgbClr>
                </a:gs>
              </a:gsLst>
              <a:lin ang="0"/>
            </a:gra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s-MX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286687" cy="31555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0"/>
            <a:ext cx="8585708" cy="10509559"/>
            <a:chOff x="0" y="0"/>
            <a:chExt cx="8585708" cy="1050955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585708" cy="10509559"/>
            </a:xfrm>
            <a:custGeom>
              <a:avLst/>
              <a:gdLst/>
              <a:ahLst/>
              <a:cxnLst/>
              <a:rect l="l" t="t" r="r" b="b"/>
              <a:pathLst>
                <a:path w="8585708" h="10509559">
                  <a:moveTo>
                    <a:pt x="8585708" y="778"/>
                  </a:moveTo>
                  <a:cubicBezTo>
                    <a:pt x="8581644" y="20889"/>
                    <a:pt x="8577961" y="41000"/>
                    <a:pt x="8573515" y="60981"/>
                  </a:cubicBezTo>
                  <a:cubicBezTo>
                    <a:pt x="8478139" y="496025"/>
                    <a:pt x="8382635" y="930939"/>
                    <a:pt x="8287258" y="1365983"/>
                  </a:cubicBezTo>
                  <a:cubicBezTo>
                    <a:pt x="8146288" y="2009272"/>
                    <a:pt x="8005699" y="2652561"/>
                    <a:pt x="7864601" y="3295720"/>
                  </a:cubicBezTo>
                  <a:cubicBezTo>
                    <a:pt x="7691247" y="4085623"/>
                    <a:pt x="7517384" y="4875397"/>
                    <a:pt x="7344028" y="5665301"/>
                  </a:cubicBezTo>
                  <a:cubicBezTo>
                    <a:pt x="7194676" y="6345827"/>
                    <a:pt x="7045578" y="7026353"/>
                    <a:pt x="6896353" y="7707009"/>
                  </a:cubicBezTo>
                  <a:cubicBezTo>
                    <a:pt x="6765289" y="8304887"/>
                    <a:pt x="6634480" y="8902635"/>
                    <a:pt x="6503162" y="9500382"/>
                  </a:cubicBezTo>
                  <a:cubicBezTo>
                    <a:pt x="6429375" y="9836558"/>
                    <a:pt x="6354953" y="10172605"/>
                    <a:pt x="6280785" y="10508780"/>
                  </a:cubicBezTo>
                  <a:cubicBezTo>
                    <a:pt x="4199382" y="10508780"/>
                    <a:pt x="2118106" y="10508650"/>
                    <a:pt x="36830" y="10509559"/>
                  </a:cubicBezTo>
                  <a:cubicBezTo>
                    <a:pt x="6731" y="10509559"/>
                    <a:pt x="0" y="10502682"/>
                    <a:pt x="0" y="10471803"/>
                  </a:cubicBezTo>
                  <a:cubicBezTo>
                    <a:pt x="762" y="6993787"/>
                    <a:pt x="762" y="3515772"/>
                    <a:pt x="0" y="37757"/>
                  </a:cubicBezTo>
                  <a:cubicBezTo>
                    <a:pt x="0" y="6877"/>
                    <a:pt x="6731" y="0"/>
                    <a:pt x="36830" y="0"/>
                  </a:cubicBezTo>
                  <a:cubicBezTo>
                    <a:pt x="2886456" y="778"/>
                    <a:pt x="5736082" y="778"/>
                    <a:pt x="8585708" y="778"/>
                  </a:cubicBezTo>
                  <a:close/>
                </a:path>
              </a:pathLst>
            </a:custGeom>
            <a:blipFill>
              <a:blip r:embed="rId2"/>
              <a:stretch>
                <a:fillRect l="-11203" r="-11203"/>
              </a:stretch>
            </a:blip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10" name="Group 10"/>
          <p:cNvGrpSpPr>
            <a:grpSpLocks noChangeAspect="1"/>
          </p:cNvGrpSpPr>
          <p:nvPr/>
        </p:nvGrpSpPr>
        <p:grpSpPr>
          <a:xfrm>
            <a:off x="8585708" y="2447378"/>
            <a:ext cx="2706695" cy="2696122"/>
            <a:chOff x="0" y="0"/>
            <a:chExt cx="6502400" cy="6477000"/>
          </a:xfrm>
        </p:grpSpPr>
        <p:sp>
          <p:nvSpPr>
            <p:cNvPr id="11" name="Freeform 11"/>
            <p:cNvSpPr/>
            <p:nvPr/>
          </p:nvSpPr>
          <p:spPr>
            <a:xfrm>
              <a:off x="-23042" y="119185"/>
              <a:ext cx="6542159" cy="6244242"/>
            </a:xfrm>
            <a:custGeom>
              <a:avLst/>
              <a:gdLst/>
              <a:ahLst/>
              <a:cxnLst/>
              <a:rect l="l" t="t" r="r" b="b"/>
              <a:pathLst>
                <a:path w="6542159" h="6244242">
                  <a:moveTo>
                    <a:pt x="3271080" y="4996"/>
                  </a:moveTo>
                  <a:cubicBezTo>
                    <a:pt x="2154117" y="0"/>
                    <a:pt x="1119857" y="593026"/>
                    <a:pt x="559929" y="1559521"/>
                  </a:cubicBezTo>
                  <a:cubicBezTo>
                    <a:pt x="0" y="2526015"/>
                    <a:pt x="0" y="3718228"/>
                    <a:pt x="559929" y="4684723"/>
                  </a:cubicBezTo>
                  <a:cubicBezTo>
                    <a:pt x="1119857" y="5651217"/>
                    <a:pt x="2154117" y="6244243"/>
                    <a:pt x="3271080" y="6239248"/>
                  </a:cubicBezTo>
                  <a:cubicBezTo>
                    <a:pt x="4388043" y="6244243"/>
                    <a:pt x="5422303" y="5651217"/>
                    <a:pt x="5982231" y="4684723"/>
                  </a:cubicBezTo>
                  <a:cubicBezTo>
                    <a:pt x="6542160" y="3718229"/>
                    <a:pt x="6542160" y="2526015"/>
                    <a:pt x="5982231" y="1559521"/>
                  </a:cubicBezTo>
                  <a:cubicBezTo>
                    <a:pt x="5422303" y="593027"/>
                    <a:pt x="4388043" y="1"/>
                    <a:pt x="3271080" y="4996"/>
                  </a:cubicBezTo>
                  <a:close/>
                </a:path>
              </a:pathLst>
            </a:custGeom>
            <a:blipFill>
              <a:blip r:embed="rId3"/>
              <a:stretch>
                <a:fillRect l="-24712" r="-24712"/>
              </a:stretch>
            </a:blipFill>
          </p:spPr>
          <p:txBody>
            <a:bodyPr/>
            <a:lstStyle/>
            <a:p>
              <a:endParaRPr lang="es-MX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038" y="66269"/>
              <a:ext cx="6350000" cy="6349987"/>
            </a:xfrm>
            <a:custGeom>
              <a:avLst/>
              <a:gdLst/>
              <a:ahLst/>
              <a:cxnLst/>
              <a:rect l="l" t="t" r="r" b="b"/>
              <a:pathLst>
                <a:path w="6350000" h="6349987">
                  <a:moveTo>
                    <a:pt x="3175000" y="6349987"/>
                  </a:moveTo>
                  <a:cubicBezTo>
                    <a:pt x="1424279" y="6349987"/>
                    <a:pt x="0" y="4925733"/>
                    <a:pt x="0" y="3175038"/>
                  </a:cubicBezTo>
                  <a:cubicBezTo>
                    <a:pt x="0" y="1424317"/>
                    <a:pt x="1424292" y="0"/>
                    <a:pt x="3175000" y="0"/>
                  </a:cubicBezTo>
                  <a:cubicBezTo>
                    <a:pt x="4925733" y="0"/>
                    <a:pt x="6350000" y="1424330"/>
                    <a:pt x="6350000" y="3175038"/>
                  </a:cubicBezTo>
                  <a:cubicBezTo>
                    <a:pt x="6350000" y="4925720"/>
                    <a:pt x="4925733" y="6349987"/>
                    <a:pt x="3175000" y="6349987"/>
                  </a:cubicBezTo>
                  <a:close/>
                  <a:moveTo>
                    <a:pt x="3175000" y="115760"/>
                  </a:moveTo>
                  <a:cubicBezTo>
                    <a:pt x="1488135" y="115760"/>
                    <a:pt x="115760" y="1488148"/>
                    <a:pt x="115760" y="3175038"/>
                  </a:cubicBezTo>
                  <a:cubicBezTo>
                    <a:pt x="115760" y="4861915"/>
                    <a:pt x="1488135" y="6234265"/>
                    <a:pt x="3175000" y="6234265"/>
                  </a:cubicBezTo>
                  <a:cubicBezTo>
                    <a:pt x="4861852" y="6234265"/>
                    <a:pt x="6234265" y="4861890"/>
                    <a:pt x="6234265" y="3175038"/>
                  </a:cubicBezTo>
                  <a:cubicBezTo>
                    <a:pt x="6234265" y="1488148"/>
                    <a:pt x="4861852" y="115760"/>
                    <a:pt x="3175000" y="115760"/>
                  </a:cubicBezTo>
                  <a:close/>
                </a:path>
              </a:pathLst>
            </a:custGeom>
            <a:solidFill>
              <a:srgbClr val="040506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13" name="Group 13"/>
          <p:cNvGrpSpPr>
            <a:grpSpLocks noChangeAspect="1"/>
          </p:cNvGrpSpPr>
          <p:nvPr/>
        </p:nvGrpSpPr>
        <p:grpSpPr>
          <a:xfrm>
            <a:off x="7813188" y="5759519"/>
            <a:ext cx="2706695" cy="2696122"/>
            <a:chOff x="0" y="0"/>
            <a:chExt cx="6502400" cy="6477000"/>
          </a:xfrm>
        </p:grpSpPr>
        <p:sp>
          <p:nvSpPr>
            <p:cNvPr id="14" name="Freeform 14"/>
            <p:cNvSpPr/>
            <p:nvPr/>
          </p:nvSpPr>
          <p:spPr>
            <a:xfrm>
              <a:off x="-23042" y="119185"/>
              <a:ext cx="6542159" cy="6244242"/>
            </a:xfrm>
            <a:custGeom>
              <a:avLst/>
              <a:gdLst/>
              <a:ahLst/>
              <a:cxnLst/>
              <a:rect l="l" t="t" r="r" b="b"/>
              <a:pathLst>
                <a:path w="6542159" h="6244242">
                  <a:moveTo>
                    <a:pt x="3271080" y="4996"/>
                  </a:moveTo>
                  <a:cubicBezTo>
                    <a:pt x="2154117" y="0"/>
                    <a:pt x="1119857" y="593026"/>
                    <a:pt x="559929" y="1559521"/>
                  </a:cubicBezTo>
                  <a:cubicBezTo>
                    <a:pt x="0" y="2526015"/>
                    <a:pt x="0" y="3718228"/>
                    <a:pt x="559929" y="4684723"/>
                  </a:cubicBezTo>
                  <a:cubicBezTo>
                    <a:pt x="1119857" y="5651217"/>
                    <a:pt x="2154117" y="6244243"/>
                    <a:pt x="3271080" y="6239248"/>
                  </a:cubicBezTo>
                  <a:cubicBezTo>
                    <a:pt x="4388043" y="6244243"/>
                    <a:pt x="5422303" y="5651217"/>
                    <a:pt x="5982231" y="4684723"/>
                  </a:cubicBezTo>
                  <a:cubicBezTo>
                    <a:pt x="6542160" y="3718229"/>
                    <a:pt x="6542160" y="2526015"/>
                    <a:pt x="5982231" y="1559521"/>
                  </a:cubicBezTo>
                  <a:cubicBezTo>
                    <a:pt x="5422303" y="593027"/>
                    <a:pt x="4388043" y="1"/>
                    <a:pt x="3271080" y="4996"/>
                  </a:cubicBezTo>
                  <a:close/>
                </a:path>
              </a:pathLst>
            </a:custGeom>
            <a:blipFill>
              <a:blip r:embed="rId4"/>
              <a:stretch>
                <a:fillRect l="-24712" r="-24712"/>
              </a:stretch>
            </a:blipFill>
          </p:spPr>
          <p:txBody>
            <a:bodyPr/>
            <a:lstStyle/>
            <a:p>
              <a:endParaRPr lang="es-MX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73038" y="66269"/>
              <a:ext cx="6350000" cy="6349987"/>
            </a:xfrm>
            <a:custGeom>
              <a:avLst/>
              <a:gdLst/>
              <a:ahLst/>
              <a:cxnLst/>
              <a:rect l="l" t="t" r="r" b="b"/>
              <a:pathLst>
                <a:path w="6350000" h="6349987">
                  <a:moveTo>
                    <a:pt x="3175000" y="6349987"/>
                  </a:moveTo>
                  <a:cubicBezTo>
                    <a:pt x="1424279" y="6349987"/>
                    <a:pt x="0" y="4925733"/>
                    <a:pt x="0" y="3175038"/>
                  </a:cubicBezTo>
                  <a:cubicBezTo>
                    <a:pt x="0" y="1424317"/>
                    <a:pt x="1424292" y="0"/>
                    <a:pt x="3175000" y="0"/>
                  </a:cubicBezTo>
                  <a:cubicBezTo>
                    <a:pt x="4925733" y="0"/>
                    <a:pt x="6350000" y="1424330"/>
                    <a:pt x="6350000" y="3175038"/>
                  </a:cubicBezTo>
                  <a:cubicBezTo>
                    <a:pt x="6350000" y="4925720"/>
                    <a:pt x="4925733" y="6349987"/>
                    <a:pt x="3175000" y="6349987"/>
                  </a:cubicBezTo>
                  <a:close/>
                  <a:moveTo>
                    <a:pt x="3175000" y="115760"/>
                  </a:moveTo>
                  <a:cubicBezTo>
                    <a:pt x="1488135" y="115760"/>
                    <a:pt x="115760" y="1488148"/>
                    <a:pt x="115760" y="3175038"/>
                  </a:cubicBezTo>
                  <a:cubicBezTo>
                    <a:pt x="115760" y="4861915"/>
                    <a:pt x="1488135" y="6234265"/>
                    <a:pt x="3175000" y="6234265"/>
                  </a:cubicBezTo>
                  <a:cubicBezTo>
                    <a:pt x="4861852" y="6234265"/>
                    <a:pt x="6234265" y="4861890"/>
                    <a:pt x="6234265" y="3175038"/>
                  </a:cubicBezTo>
                  <a:cubicBezTo>
                    <a:pt x="6234265" y="1488148"/>
                    <a:pt x="4861852" y="115760"/>
                    <a:pt x="3175000" y="115760"/>
                  </a:cubicBezTo>
                  <a:close/>
                </a:path>
              </a:pathLst>
            </a:custGeom>
            <a:solidFill>
              <a:srgbClr val="040506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9604892" y="1548936"/>
            <a:ext cx="4921232" cy="8984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7291"/>
              </a:lnSpc>
              <a:spcBef>
                <a:spcPct val="0"/>
              </a:spcBef>
            </a:pPr>
            <a:r>
              <a:rPr lang="en-US" sz="5283" spc="184">
                <a:solidFill>
                  <a:srgbClr val="010101"/>
                </a:solidFill>
                <a:latin typeface="Archivo Black"/>
                <a:ea typeface="Archivo Black"/>
                <a:cs typeface="Archivo Black"/>
                <a:sym typeface="Archivo Black"/>
              </a:rPr>
              <a:t>AUTORES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1528986" y="3009303"/>
            <a:ext cx="2706695" cy="4035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358"/>
              </a:lnSpc>
            </a:pPr>
            <a:r>
              <a:rPr lang="en-US" sz="2416" b="1" spc="-48">
                <a:solidFill>
                  <a:srgbClr val="01010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Autor 1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1555417" y="3517077"/>
            <a:ext cx="4069598" cy="20522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731"/>
              </a:lnSpc>
            </a:pPr>
            <a:r>
              <a:rPr lang="en-US" sz="2053" spc="16" dirty="0">
                <a:solidFill>
                  <a:srgbClr val="010101"/>
                </a:solidFill>
                <a:latin typeface="Montserrat"/>
                <a:ea typeface="Montserrat"/>
                <a:cs typeface="Montserrat"/>
                <a:sym typeface="Montserrat"/>
              </a:rPr>
              <a:t>Breve </a:t>
            </a:r>
            <a:r>
              <a:rPr lang="en-US" sz="2053" spc="16" dirty="0" err="1">
                <a:solidFill>
                  <a:srgbClr val="010101"/>
                </a:solidFill>
                <a:latin typeface="Montserrat"/>
                <a:ea typeface="Montserrat"/>
                <a:cs typeface="Montserrat"/>
                <a:sym typeface="Montserrat"/>
              </a:rPr>
              <a:t>biografía</a:t>
            </a:r>
            <a:r>
              <a:rPr lang="en-US" sz="2053" spc="16" dirty="0">
                <a:solidFill>
                  <a:srgbClr val="010101"/>
                </a:solidFill>
                <a:latin typeface="Montserrat"/>
                <a:ea typeface="Montserrat"/>
                <a:cs typeface="Montserrat"/>
                <a:sym typeface="Montserrat"/>
              </a:rPr>
              <a:t> del </a:t>
            </a:r>
            <a:r>
              <a:rPr lang="en-US" sz="2053" spc="16" dirty="0" err="1">
                <a:solidFill>
                  <a:srgbClr val="010101"/>
                </a:solidFill>
                <a:latin typeface="Montserrat"/>
                <a:ea typeface="Montserrat"/>
                <a:cs typeface="Montserrat"/>
                <a:sym typeface="Montserrat"/>
              </a:rPr>
              <a:t>autor</a:t>
            </a:r>
            <a:endParaRPr lang="en-US" sz="2053" spc="16" dirty="0">
              <a:solidFill>
                <a:srgbClr val="01010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2731"/>
              </a:lnSpc>
            </a:pPr>
            <a:endParaRPr lang="en-US" sz="2053" spc="16" dirty="0">
              <a:solidFill>
                <a:srgbClr val="01010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2731"/>
              </a:lnSpc>
            </a:pPr>
            <a:endParaRPr lang="en-US" sz="2053" spc="16" dirty="0">
              <a:solidFill>
                <a:srgbClr val="01010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2731"/>
              </a:lnSpc>
            </a:pPr>
            <a:endParaRPr lang="en-US" sz="2053" spc="16" dirty="0">
              <a:solidFill>
                <a:srgbClr val="01010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2731"/>
              </a:lnSpc>
            </a:pPr>
            <a:endParaRPr lang="en-US" sz="2053" spc="16" dirty="0">
              <a:solidFill>
                <a:srgbClr val="01010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2731"/>
              </a:lnSpc>
            </a:pPr>
            <a:endParaRPr lang="en-US" sz="2053" spc="16" dirty="0">
              <a:solidFill>
                <a:srgbClr val="01010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10757275" y="6131267"/>
            <a:ext cx="2706695" cy="4035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358"/>
              </a:lnSpc>
            </a:pPr>
            <a:r>
              <a:rPr lang="en-US" sz="2416" b="1">
                <a:solidFill>
                  <a:srgbClr val="01010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Autor 2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757275" y="6521806"/>
            <a:ext cx="4069598" cy="23951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731"/>
              </a:lnSpc>
            </a:pPr>
            <a:r>
              <a:rPr lang="en-US" sz="2053" spc="16">
                <a:solidFill>
                  <a:srgbClr val="010101"/>
                </a:solidFill>
                <a:latin typeface="Montserrat"/>
                <a:ea typeface="Montserrat"/>
                <a:cs typeface="Montserrat"/>
                <a:sym typeface="Montserrat"/>
              </a:rPr>
              <a:t>Breve biografía del autor</a:t>
            </a:r>
          </a:p>
          <a:p>
            <a:pPr algn="l">
              <a:lnSpc>
                <a:spcPts val="2731"/>
              </a:lnSpc>
            </a:pPr>
            <a:endParaRPr lang="en-US" sz="2053" spc="16">
              <a:solidFill>
                <a:srgbClr val="01010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2731"/>
              </a:lnSpc>
            </a:pPr>
            <a:endParaRPr lang="en-US" sz="2053" spc="16">
              <a:solidFill>
                <a:srgbClr val="01010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2731"/>
              </a:lnSpc>
            </a:pPr>
            <a:endParaRPr lang="en-US" sz="2053" spc="16">
              <a:solidFill>
                <a:srgbClr val="01010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2731"/>
              </a:lnSpc>
            </a:pPr>
            <a:endParaRPr lang="en-US" sz="2053" spc="16">
              <a:solidFill>
                <a:srgbClr val="01010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2731"/>
              </a:lnSpc>
            </a:pPr>
            <a:endParaRPr lang="en-US" sz="2053" spc="16">
              <a:solidFill>
                <a:srgbClr val="01010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2731"/>
              </a:lnSpc>
            </a:pPr>
            <a:endParaRPr lang="en-US" sz="2053" spc="16">
              <a:solidFill>
                <a:srgbClr val="01010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1848184" y="9362668"/>
            <a:ext cx="5124249" cy="7017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Agregar figura del recurso educativo,  numerada con título y fuente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624</Words>
  <Application>Microsoft Office PowerPoint</Application>
  <PresentationFormat>Personalizado</PresentationFormat>
  <Paragraphs>93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14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24" baseType="lpstr">
      <vt:lpstr>Akzidenz-Grotesk Heavy</vt:lpstr>
      <vt:lpstr>Arial</vt:lpstr>
      <vt:lpstr>Open Sans</vt:lpstr>
      <vt:lpstr>Montserrat Bold</vt:lpstr>
      <vt:lpstr>Aileron Bold</vt:lpstr>
      <vt:lpstr>Aileron Ultra-Bold</vt:lpstr>
      <vt:lpstr>Barlow Condensed Heavy</vt:lpstr>
      <vt:lpstr>Poppins Bold</vt:lpstr>
      <vt:lpstr>Open Sans Bold</vt:lpstr>
      <vt:lpstr>Archivo Black</vt:lpstr>
      <vt:lpstr>Calibri</vt:lpstr>
      <vt:lpstr>Barlow Condensed Bold</vt:lpstr>
      <vt:lpstr>Aileron</vt:lpstr>
      <vt:lpstr>Montserrat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Nombre re</dc:title>
  <dc:creator>Ana Luisa Estrada Esquivel</dc:creator>
  <cp:lastModifiedBy>ARBITRO</cp:lastModifiedBy>
  <cp:revision>3</cp:revision>
  <dcterms:created xsi:type="dcterms:W3CDTF">2006-08-16T00:00:00Z</dcterms:created>
  <dcterms:modified xsi:type="dcterms:W3CDTF">2025-08-08T19:13:19Z</dcterms:modified>
  <dc:identifier>DAGo2W7Zueg</dc:identifier>
</cp:coreProperties>
</file>