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73" r:id="rId4"/>
    <p:sldId id="258" r:id="rId5"/>
    <p:sldId id="266" r:id="rId6"/>
    <p:sldId id="259" r:id="rId7"/>
    <p:sldId id="260" r:id="rId8"/>
    <p:sldId id="261" r:id="rId9"/>
    <p:sldId id="267" r:id="rId10"/>
    <p:sldId id="269" r:id="rId11"/>
    <p:sldId id="270" r:id="rId12"/>
    <p:sldId id="271" r:id="rId13"/>
    <p:sldId id="272" r:id="rId14"/>
    <p:sldId id="262" r:id="rId15"/>
    <p:sldId id="263" r:id="rId16"/>
    <p:sldId id="264" r:id="rId17"/>
    <p:sldId id="268" r:id="rId18"/>
  </p:sldIdLst>
  <p:sldSz cx="18288000" cy="10287000"/>
  <p:notesSz cx="6858000" cy="9144000"/>
  <p:embeddedFontLst>
    <p:embeddedFont>
      <p:font typeface="Aileron" panose="020B0604020202020204" charset="0"/>
      <p:regular r:id="rId20"/>
    </p:embeddedFont>
    <p:embeddedFont>
      <p:font typeface="Aileron Bold" panose="020B0604020202020204" charset="0"/>
      <p:regular r:id="rId21"/>
    </p:embeddedFont>
    <p:embeddedFont>
      <p:font typeface="Aileron Ultra-Bold" panose="020B0604020202020204" charset="0"/>
      <p:regular r:id="rId22"/>
    </p:embeddedFont>
    <p:embeddedFont>
      <p:font typeface="Akzidenz-Grotesk Heavy" panose="020B0604020202020204" charset="0"/>
      <p:regular r:id="rId23"/>
    </p:embeddedFont>
    <p:embeddedFont>
      <p:font typeface="Archivo Black" panose="020B0604020202020204" charset="0"/>
      <p:regular r:id="rId24"/>
    </p:embeddedFont>
    <p:embeddedFont>
      <p:font typeface="Barlow Condensed Bold" panose="020B0604020202020204" charset="0"/>
      <p:regular r:id="rId25"/>
    </p:embeddedFont>
    <p:embeddedFont>
      <p:font typeface="Barlow Condensed Heavy" panose="020B0604020202020204" charset="0"/>
      <p:regular r:id="rId26"/>
    </p:embeddedFont>
    <p:embeddedFont>
      <p:font typeface="Concert One" pitchFamily="2" charset="0"/>
      <p:regular r:id="rId27"/>
    </p:embeddedFont>
    <p:embeddedFont>
      <p:font typeface="Montserrat" panose="00000500000000000000" pitchFamily="2" charset="0"/>
      <p:regular r:id="rId28"/>
      <p:bold r:id="rId29"/>
      <p:italic r:id="rId30"/>
      <p:boldItalic r:id="rId31"/>
    </p:embeddedFont>
    <p:embeddedFont>
      <p:font typeface="Montserrat Bold" panose="00000800000000000000" charset="0"/>
      <p:regular r:id="rId32"/>
    </p:embeddedFont>
    <p:embeddedFont>
      <p:font typeface="Open Sans" panose="020B0606030504020204" pitchFamily="34" charset="0"/>
      <p:regular r:id="rId33"/>
      <p:bold r:id="rId34"/>
      <p:italic r:id="rId35"/>
      <p:boldItalic r:id="rId36"/>
    </p:embeddedFont>
    <p:embeddedFont>
      <p:font typeface="Open Sans Bold" panose="020B0806030504020204" charset="0"/>
      <p:regular r:id="rId37"/>
    </p:embeddedFont>
    <p:embeddedFont>
      <p:font typeface="Poppins Bold" panose="020B0604020202020204" charset="0"/>
      <p:regular r:id="rId38"/>
    </p:embeddedFont>
    <p:embeddedFont>
      <p:font typeface="Roboto Mono Medium" panose="00000009000000000000" pitchFamily="49"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551EDD21-14A2-41E4-8356-63E832DC5355}">
          <p14:sldIdLst>
            <p14:sldId id="256"/>
          </p14:sldIdLst>
        </p14:section>
        <p14:section name="Sección sin título" id="{8E122A44-83B7-40C9-B28F-5D9188CBD7D9}">
          <p14:sldIdLst>
            <p14:sldId id="257"/>
            <p14:sldId id="273"/>
            <p14:sldId id="258"/>
            <p14:sldId id="266"/>
            <p14:sldId id="259"/>
            <p14:sldId id="260"/>
            <p14:sldId id="261"/>
            <p14:sldId id="267"/>
            <p14:sldId id="269"/>
            <p14:sldId id="270"/>
            <p14:sldId id="271"/>
            <p14:sldId id="272"/>
            <p14:sldId id="262"/>
          </p14:sldIdLst>
        </p14:section>
        <p14:section name="Sección sin título" id="{EB288261-2F1D-4C18-A945-1BBC3637736D}">
          <p14:sldIdLst>
            <p14:sldId id="263"/>
            <p14:sldId id="264"/>
            <p14:sldId id="26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36" autoAdjust="0"/>
    <p:restoredTop sz="94622" autoAdjust="0"/>
  </p:normalViewPr>
  <p:slideViewPr>
    <p:cSldViewPr>
      <p:cViewPr varScale="1">
        <p:scale>
          <a:sx n="39" d="100"/>
          <a:sy n="39" d="100"/>
        </p:scale>
        <p:origin x="1016" y="52"/>
      </p:cViewPr>
      <p:guideLst>
        <p:guide orient="horz" pos="2160"/>
        <p:guide pos="2880"/>
      </p:guideLst>
    </p:cSldViewPr>
  </p:slideViewPr>
  <p:outlineViewPr>
    <p:cViewPr>
      <p:scale>
        <a:sx n="33" d="100"/>
        <a:sy n="33" d="100"/>
      </p:scale>
      <p:origin x="0" y="0"/>
    </p:cViewPr>
  </p:outlineViewPr>
  <p:notesTextViewPr>
    <p:cViewPr>
      <p:scale>
        <a:sx n="50" d="100"/>
        <a:sy n="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font" Target="fonts/font2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tableStyles" Target="tableStyles.xml"/><Relationship Id="rId20" Type="http://schemas.openxmlformats.org/officeDocument/2006/relationships/font" Target="fonts/font1.fntdata"/><Relationship Id="rId41"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B696FD-F5F5-4A2B-85A5-26BAB3A469AD}" type="datetimeFigureOut">
              <a:rPr lang="es-MX" smtClean="0"/>
              <a:t>04/02/2026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94D08-F33A-4A03-81A3-9C0D8340C2C1}" type="slidenum">
              <a:rPr lang="es-MX" smtClean="0"/>
              <a:t>‹Nº›</a:t>
            </a:fld>
            <a:endParaRPr lang="es-MX"/>
          </a:p>
        </p:txBody>
      </p:sp>
    </p:spTree>
    <p:extLst>
      <p:ext uri="{BB962C8B-B14F-4D97-AF65-F5344CB8AC3E}">
        <p14:creationId xmlns:p14="http://schemas.microsoft.com/office/powerpoint/2010/main" val="176181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D6994D08-F33A-4A03-81A3-9C0D8340C2C1}" type="slidenum">
              <a:rPr lang="es-MX" smtClean="0"/>
              <a:t>10</a:t>
            </a:fld>
            <a:endParaRPr lang="es-MX"/>
          </a:p>
        </p:txBody>
      </p:sp>
    </p:spTree>
    <p:extLst>
      <p:ext uri="{BB962C8B-B14F-4D97-AF65-F5344CB8AC3E}">
        <p14:creationId xmlns:p14="http://schemas.microsoft.com/office/powerpoint/2010/main" val="3210052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D6994D08-F33A-4A03-81A3-9C0D8340C2C1}" type="slidenum">
              <a:rPr lang="es-MX" smtClean="0"/>
              <a:t>12</a:t>
            </a:fld>
            <a:endParaRPr lang="es-MX"/>
          </a:p>
        </p:txBody>
      </p:sp>
    </p:spTree>
    <p:extLst>
      <p:ext uri="{BB962C8B-B14F-4D97-AF65-F5344CB8AC3E}">
        <p14:creationId xmlns:p14="http://schemas.microsoft.com/office/powerpoint/2010/main" val="1474098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hyperlink" Target="https://orcid.org/0000-0003-3917-8220" TargetMode="External"/><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hyperlink" Target="mailto:jaraulloa@uan.edu.mx"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hyperlink" Target="https://orcid.org/0000-0002-4439-2814" TargetMode="External"/><Relationship Id="rId5" Type="http://schemas.openxmlformats.org/officeDocument/2006/relationships/image" Target="../media/image4.svg"/><Relationship Id="rId15" Type="http://schemas.openxmlformats.org/officeDocument/2006/relationships/image" Target="../media/image10.png"/><Relationship Id="rId10" Type="http://schemas.openxmlformats.org/officeDocument/2006/relationships/hyperlink" Target="mailto:terecasillas07@uan.edu.mx" TargetMode="External"/><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svg"/><Relationship Id="rId7" Type="http://schemas.openxmlformats.org/officeDocument/2006/relationships/image" Target="../media/image1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svg"/><Relationship Id="rId7" Type="http://schemas.openxmlformats.org/officeDocument/2006/relationships/image" Target="../media/image14.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ecihti.mx/wp-content/uploads/convocatorias/becas_nacionales/conv_abiertas_becas_nal/AP-23.pdf" TargetMode="Externa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google.com/url?sa=i&amp;url=https%3A%2F%2Fwww.facebook.com%2Fphoto.php%3Ffbid%3D1025193976374540%26id%3D100066518422459%26set%3Da.421115993449011&amp;psig=AOvVaw0pGAhAF9eHkJiWyxjxEGkk&amp;ust=1756239984216000&amp;source=images&amp;cd=vfe&amp;opi=89978449&amp;ved=0CBgQjhxqFwoTCOCao6_mpo8DFQAAAAAdAAAAABAE" TargetMode="External"/><Relationship Id="rId5" Type="http://schemas.openxmlformats.org/officeDocument/2006/relationships/image" Target="../media/image25.pn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hyperlink" Target="https://www.youtube.com/watch?v=cFXg1xnPeig" TargetMode="External"/><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svg"/><Relationship Id="rId7" Type="http://schemas.openxmlformats.org/officeDocument/2006/relationships/hyperlink" Target="https://www.youtube.com/watch?v=FVZT_wIIqRg"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sv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1.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www.google.com/url?sa=i&amp;url=https%3A%2F%2Fconcepto.de%2Frecursos-didacticos%2F&amp;psig=AOvVaw0aihKas0bVXgSlMWN9U-jD&amp;ust=1756241236772000&amp;source=images&amp;cd=vfe&amp;opi=89978449&amp;ved=0CBgQjhxqFwoTCMDAjszqpo8DFQAAAAAdAAAAABAW"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hyperlink" Target="https://www.unicef.org/dominicanrepublic/media/7946/file/Para%20todos%20y%20todas%20con%20enfasis%20en%20Discapacidad%20Intelectual%20-%20PUBLICACION.pdf" TargetMode="External"/><Relationship Id="rId2" Type="http://schemas.openxmlformats.org/officeDocument/2006/relationships/hyperlink" Target="https://grupoaspasia.com/es/glosario/materiales-didacticos/" TargetMode="External"/><Relationship Id="rId1" Type="http://schemas.openxmlformats.org/officeDocument/2006/relationships/slideLayout" Target="../slideLayouts/slideLayout7.xml"/><Relationship Id="rId5" Type="http://schemas.openxmlformats.org/officeDocument/2006/relationships/hyperlink" Target="http://www.scielo.org.bo/pdf/chc/v58n1/v58n1_a11.pdf" TargetMode="External"/><Relationship Id="rId4" Type="http://schemas.openxmlformats.org/officeDocument/2006/relationships/hyperlink" Target="https://cognosonline.com/recursos-educativos-digitales/"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232959" y="763513"/>
            <a:ext cx="2544433" cy="2544433"/>
          </a:xfrm>
          <a:custGeom>
            <a:avLst/>
            <a:gdLst/>
            <a:ahLst/>
            <a:cxnLst/>
            <a:rect l="l" t="t" r="r" b="b"/>
            <a:pathLst>
              <a:path w="2544433" h="2544433">
                <a:moveTo>
                  <a:pt x="0" y="0"/>
                </a:moveTo>
                <a:lnTo>
                  <a:pt x="2544432" y="0"/>
                </a:lnTo>
                <a:lnTo>
                  <a:pt x="2544432" y="2544433"/>
                </a:lnTo>
                <a:lnTo>
                  <a:pt x="0" y="25444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3" name="Freeform 3"/>
          <p:cNvSpPr/>
          <p:nvPr/>
        </p:nvSpPr>
        <p:spPr>
          <a:xfrm>
            <a:off x="14102442" y="970788"/>
            <a:ext cx="305535" cy="302202"/>
          </a:xfrm>
          <a:custGeom>
            <a:avLst/>
            <a:gdLst/>
            <a:ahLst/>
            <a:cxnLst/>
            <a:rect l="l" t="t" r="r" b="b"/>
            <a:pathLst>
              <a:path w="305535" h="302202">
                <a:moveTo>
                  <a:pt x="0" y="0"/>
                </a:moveTo>
                <a:lnTo>
                  <a:pt x="305535" y="0"/>
                </a:lnTo>
                <a:lnTo>
                  <a:pt x="305535" y="302202"/>
                </a:lnTo>
                <a:lnTo>
                  <a:pt x="0" y="3022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4" name="Freeform 4"/>
          <p:cNvSpPr/>
          <p:nvPr/>
        </p:nvSpPr>
        <p:spPr>
          <a:xfrm>
            <a:off x="1028700" y="-2522313"/>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5" name="Freeform 5"/>
          <p:cNvSpPr/>
          <p:nvPr/>
        </p:nvSpPr>
        <p:spPr>
          <a:xfrm>
            <a:off x="10722167" y="1352230"/>
            <a:ext cx="1025128" cy="1025128"/>
          </a:xfrm>
          <a:custGeom>
            <a:avLst/>
            <a:gdLst/>
            <a:ahLst/>
            <a:cxnLst/>
            <a:rect l="l" t="t" r="r" b="b"/>
            <a:pathLst>
              <a:path w="1025128" h="1025128">
                <a:moveTo>
                  <a:pt x="0" y="0"/>
                </a:moveTo>
                <a:lnTo>
                  <a:pt x="1025128" y="0"/>
                </a:lnTo>
                <a:lnTo>
                  <a:pt x="1025128" y="1025127"/>
                </a:lnTo>
                <a:lnTo>
                  <a:pt x="0" y="102512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MX"/>
          </a:p>
        </p:txBody>
      </p:sp>
      <p:sp>
        <p:nvSpPr>
          <p:cNvPr id="6" name="Freeform 6"/>
          <p:cNvSpPr/>
          <p:nvPr/>
        </p:nvSpPr>
        <p:spPr>
          <a:xfrm>
            <a:off x="6607367" y="882021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7" name="TextBox 7"/>
          <p:cNvSpPr txBox="1"/>
          <p:nvPr/>
        </p:nvSpPr>
        <p:spPr>
          <a:xfrm>
            <a:off x="1118349" y="1421527"/>
            <a:ext cx="11935481" cy="1649169"/>
          </a:xfrm>
          <a:prstGeom prst="rect">
            <a:avLst/>
          </a:prstGeom>
        </p:spPr>
        <p:txBody>
          <a:bodyPr lIns="0" tIns="0" rIns="0" bIns="0" rtlCol="0" anchor="t">
            <a:spAutoFit/>
          </a:bodyPr>
          <a:lstStyle/>
          <a:p>
            <a:pPr algn="ctr">
              <a:lnSpc>
                <a:spcPts val="6798"/>
              </a:lnSpc>
            </a:pPr>
            <a:r>
              <a:rPr lang="en-US" sz="4800" b="1" dirty="0">
                <a:solidFill>
                  <a:srgbClr val="0E2F5F"/>
                </a:solidFill>
                <a:latin typeface="Barlow Condensed Heavy"/>
                <a:ea typeface="Barlow Condensed Heavy"/>
                <a:cs typeface="Barlow Condensed Heavy"/>
                <a:sym typeface="Barlow Condensed Heavy"/>
              </a:rPr>
              <a:t>DISEÑO DE RECURSOS EDUCATIVOS QUE INSPIRAN VOCACIONES PROFESIONALES</a:t>
            </a:r>
          </a:p>
        </p:txBody>
      </p:sp>
      <p:sp>
        <p:nvSpPr>
          <p:cNvPr id="8" name="Freeform 8"/>
          <p:cNvSpPr/>
          <p:nvPr/>
        </p:nvSpPr>
        <p:spPr>
          <a:xfrm>
            <a:off x="11532986" y="481119"/>
            <a:ext cx="806841" cy="564789"/>
          </a:xfrm>
          <a:custGeom>
            <a:avLst/>
            <a:gdLst/>
            <a:ahLst/>
            <a:cxnLst/>
            <a:rect l="l" t="t" r="r" b="b"/>
            <a:pathLst>
              <a:path w="806841" h="564789">
                <a:moveTo>
                  <a:pt x="0" y="0"/>
                </a:moveTo>
                <a:lnTo>
                  <a:pt x="806841" y="0"/>
                </a:lnTo>
                <a:lnTo>
                  <a:pt x="806841" y="564788"/>
                </a:lnTo>
                <a:lnTo>
                  <a:pt x="0" y="5647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MX"/>
          </a:p>
        </p:txBody>
      </p:sp>
      <p:sp>
        <p:nvSpPr>
          <p:cNvPr id="9" name="TextBox 9"/>
          <p:cNvSpPr txBox="1"/>
          <p:nvPr/>
        </p:nvSpPr>
        <p:spPr>
          <a:xfrm>
            <a:off x="3585869" y="3348252"/>
            <a:ext cx="9467961" cy="1306704"/>
          </a:xfrm>
          <a:prstGeom prst="rect">
            <a:avLst/>
          </a:prstGeom>
        </p:spPr>
        <p:txBody>
          <a:bodyPr wrap="square" lIns="0" tIns="0" rIns="0" bIns="0" rtlCol="0" anchor="t">
            <a:spAutoFit/>
          </a:bodyPr>
          <a:lstStyle/>
          <a:p>
            <a:pPr algn="l">
              <a:lnSpc>
                <a:spcPts val="5240"/>
              </a:lnSpc>
            </a:pPr>
            <a:r>
              <a:rPr lang="en-US" sz="4000" b="1" dirty="0">
                <a:solidFill>
                  <a:srgbClr val="021828"/>
                </a:solidFill>
                <a:latin typeface="Akzidenz-Grotesk Heavy"/>
                <a:ea typeface="Akzidenz-Grotesk Heavy"/>
                <a:cs typeface="Akzidenz-Grotesk Heavy"/>
                <a:sym typeface="Akzidenz-Grotesk Heavy"/>
              </a:rPr>
              <a:t>Designing Educational Resources that Inspire Professional Vocations</a:t>
            </a:r>
          </a:p>
        </p:txBody>
      </p:sp>
      <p:grpSp>
        <p:nvGrpSpPr>
          <p:cNvPr id="10" name="Group 10"/>
          <p:cNvGrpSpPr/>
          <p:nvPr/>
        </p:nvGrpSpPr>
        <p:grpSpPr>
          <a:xfrm>
            <a:off x="13492202" y="542881"/>
            <a:ext cx="4644579" cy="7724819"/>
            <a:chOff x="0" y="0"/>
            <a:chExt cx="3771900" cy="6350000"/>
          </a:xfrm>
        </p:grpSpPr>
        <p:sp>
          <p:nvSpPr>
            <p:cNvPr id="11" name="Freeform 11"/>
            <p:cNvSpPr/>
            <p:nvPr/>
          </p:nvSpPr>
          <p:spPr>
            <a:xfrm>
              <a:off x="0" y="0"/>
              <a:ext cx="3771900" cy="6502400"/>
            </a:xfrm>
            <a:custGeom>
              <a:avLst/>
              <a:gdLst/>
              <a:ahLst/>
              <a:cxnLst/>
              <a:rect l="l" t="t" r="r" b="b"/>
              <a:pathLst>
                <a:path w="3771900" h="6502400">
                  <a:moveTo>
                    <a:pt x="0" y="546100"/>
                  </a:moveTo>
                  <a:lnTo>
                    <a:pt x="0" y="3953510"/>
                  </a:lnTo>
                  <a:cubicBezTo>
                    <a:pt x="0" y="4132580"/>
                    <a:pt x="87630" y="4301490"/>
                    <a:pt x="236220" y="4403090"/>
                  </a:cubicBezTo>
                  <a:lnTo>
                    <a:pt x="2914650" y="6252210"/>
                  </a:lnTo>
                  <a:cubicBezTo>
                    <a:pt x="3276600" y="6502400"/>
                    <a:pt x="3771900" y="6243320"/>
                    <a:pt x="3771900" y="5802630"/>
                  </a:cubicBezTo>
                  <a:lnTo>
                    <a:pt x="3771900" y="546100"/>
                  </a:lnTo>
                  <a:cubicBezTo>
                    <a:pt x="3771900" y="243840"/>
                    <a:pt x="3526790" y="0"/>
                    <a:pt x="3225800" y="0"/>
                  </a:cubicBezTo>
                  <a:lnTo>
                    <a:pt x="546100" y="0"/>
                  </a:lnTo>
                  <a:cubicBezTo>
                    <a:pt x="245110" y="0"/>
                    <a:pt x="0" y="245110"/>
                    <a:pt x="0" y="546100"/>
                  </a:cubicBezTo>
                  <a:close/>
                </a:path>
              </a:pathLst>
            </a:custGeom>
            <a:solidFill>
              <a:srgbClr val="5188CC"/>
            </a:solidFill>
            <a:ln w="12700">
              <a:solidFill>
                <a:srgbClr val="000000"/>
              </a:solidFill>
            </a:ln>
          </p:spPr>
          <p:txBody>
            <a:bodyPr/>
            <a:lstStyle/>
            <a:p>
              <a:endParaRPr lang="es-MX"/>
            </a:p>
          </p:txBody>
        </p:sp>
      </p:grpSp>
      <p:grpSp>
        <p:nvGrpSpPr>
          <p:cNvPr id="14" name="Group 14"/>
          <p:cNvGrpSpPr/>
          <p:nvPr/>
        </p:nvGrpSpPr>
        <p:grpSpPr>
          <a:xfrm>
            <a:off x="0" y="2781299"/>
            <a:ext cx="5308274" cy="7505701"/>
            <a:chOff x="0" y="0"/>
            <a:chExt cx="3951628" cy="6350000"/>
          </a:xfrm>
        </p:grpSpPr>
        <p:sp>
          <p:nvSpPr>
            <p:cNvPr id="15" name="Freeform 15"/>
            <p:cNvSpPr/>
            <p:nvPr/>
          </p:nvSpPr>
          <p:spPr>
            <a:xfrm>
              <a:off x="0" y="0"/>
              <a:ext cx="3950514" cy="6350000"/>
            </a:xfrm>
            <a:custGeom>
              <a:avLst/>
              <a:gdLst/>
              <a:ahLst/>
              <a:cxnLst/>
              <a:rect l="l" t="t" r="r" b="b"/>
              <a:pathLst>
                <a:path w="3950514" h="6350000">
                  <a:moveTo>
                    <a:pt x="0" y="561340"/>
                  </a:moveTo>
                  <a:lnTo>
                    <a:pt x="0" y="3961130"/>
                  </a:lnTo>
                  <a:cubicBezTo>
                    <a:pt x="0" y="4272280"/>
                    <a:pt x="221576" y="4523740"/>
                    <a:pt x="493258" y="4522470"/>
                  </a:cubicBezTo>
                  <a:cubicBezTo>
                    <a:pt x="766052" y="4521200"/>
                    <a:pt x="987629" y="4773930"/>
                    <a:pt x="986515" y="5085080"/>
                  </a:cubicBezTo>
                  <a:lnTo>
                    <a:pt x="985402" y="5787390"/>
                  </a:lnTo>
                  <a:cubicBezTo>
                    <a:pt x="985402" y="6098540"/>
                    <a:pt x="1205864" y="6350000"/>
                    <a:pt x="1477546" y="6350000"/>
                  </a:cubicBezTo>
                  <a:lnTo>
                    <a:pt x="3458370" y="6350000"/>
                  </a:lnTo>
                  <a:cubicBezTo>
                    <a:pt x="3730051" y="6350000"/>
                    <a:pt x="3950514" y="6098540"/>
                    <a:pt x="3950514" y="5788660"/>
                  </a:cubicBezTo>
                  <a:lnTo>
                    <a:pt x="3950514" y="2679700"/>
                  </a:lnTo>
                  <a:cubicBezTo>
                    <a:pt x="3950514" y="2494280"/>
                    <a:pt x="3870346" y="2321560"/>
                    <a:pt x="3736732" y="2217420"/>
                  </a:cubicBezTo>
                  <a:lnTo>
                    <a:pt x="1038847" y="99060"/>
                  </a:lnTo>
                  <a:cubicBezTo>
                    <a:pt x="956452" y="34290"/>
                    <a:pt x="859582" y="0"/>
                    <a:pt x="759372" y="0"/>
                  </a:cubicBezTo>
                  <a:lnTo>
                    <a:pt x="492144" y="0"/>
                  </a:lnTo>
                  <a:cubicBezTo>
                    <a:pt x="220463" y="0"/>
                    <a:pt x="0" y="251460"/>
                    <a:pt x="0" y="561340"/>
                  </a:cubicBezTo>
                  <a:close/>
                </a:path>
              </a:pathLst>
            </a:custGeom>
            <a:solidFill>
              <a:srgbClr val="5188CC"/>
            </a:solidFill>
            <a:ln w="12700">
              <a:solidFill>
                <a:srgbClr val="000000"/>
              </a:solidFill>
            </a:ln>
          </p:spPr>
          <p:txBody>
            <a:bodyPr/>
            <a:lstStyle/>
            <a:p>
              <a:endParaRPr lang="es-MX"/>
            </a:p>
          </p:txBody>
        </p:sp>
      </p:grpSp>
      <p:sp>
        <p:nvSpPr>
          <p:cNvPr id="18" name="TextBox 18"/>
          <p:cNvSpPr txBox="1"/>
          <p:nvPr/>
        </p:nvSpPr>
        <p:spPr>
          <a:xfrm>
            <a:off x="5412276" y="5932945"/>
            <a:ext cx="8505471" cy="3706143"/>
          </a:xfrm>
          <a:prstGeom prst="rect">
            <a:avLst/>
          </a:prstGeom>
        </p:spPr>
        <p:txBody>
          <a:bodyPr wrap="square" lIns="0" tIns="0" rIns="0" bIns="0" rtlCol="0" anchor="t">
            <a:spAutoFit/>
          </a:bodyPr>
          <a:lstStyle/>
          <a:p>
            <a:pPr algn="ctr">
              <a:lnSpc>
                <a:spcPts val="2520"/>
              </a:lnSpc>
            </a:pPr>
            <a:r>
              <a:rPr lang="en-US" sz="2000" b="1" dirty="0">
                <a:solidFill>
                  <a:srgbClr val="000000"/>
                </a:solidFill>
                <a:latin typeface="Open Sans Bold"/>
                <a:ea typeface="Open Sans Bold"/>
                <a:cs typeface="Open Sans Bold"/>
                <a:sym typeface="Open Sans Bold"/>
              </a:rPr>
              <a:t>María Teresa Casillas </a:t>
            </a:r>
            <a:r>
              <a:rPr lang="en-US" sz="2000" b="1" dirty="0" err="1">
                <a:solidFill>
                  <a:srgbClr val="000000"/>
                </a:solidFill>
                <a:latin typeface="Open Sans Bold"/>
                <a:ea typeface="Open Sans Bold"/>
                <a:cs typeface="Open Sans Bold"/>
                <a:sym typeface="Open Sans Bold"/>
              </a:rPr>
              <a:t>Alcalá</a:t>
            </a:r>
            <a:endParaRPr lang="en-US" sz="2000" b="1" dirty="0">
              <a:solidFill>
                <a:srgbClr val="000000"/>
              </a:solidFill>
              <a:latin typeface="Open Sans Bold"/>
              <a:ea typeface="Open Sans Bold"/>
              <a:cs typeface="Open Sans Bold"/>
              <a:sym typeface="Open Sans Bold"/>
            </a:endParaRPr>
          </a:p>
          <a:p>
            <a:pPr algn="ctr"/>
            <a:r>
              <a:rPr lang="en-US" sz="2000" dirty="0">
                <a:solidFill>
                  <a:srgbClr val="000000"/>
                </a:solidFill>
                <a:latin typeface="Open Sans"/>
                <a:ea typeface="Open Sans"/>
                <a:cs typeface="Open Sans"/>
                <a:sym typeface="Open Sans"/>
                <a:hlinkClick r:id="rId10"/>
              </a:rPr>
              <a:t>terecasillas07@uan.edu.mx</a:t>
            </a:r>
            <a:r>
              <a:rPr lang="en-US" sz="2000" dirty="0">
                <a:solidFill>
                  <a:srgbClr val="000000"/>
                </a:solidFill>
                <a:latin typeface="Open Sans"/>
                <a:ea typeface="Open Sans"/>
                <a:cs typeface="Open Sans"/>
                <a:sym typeface="Open Sans"/>
              </a:rPr>
              <a:t> </a:t>
            </a:r>
          </a:p>
          <a:p>
            <a:pPr algn="ctr"/>
            <a:r>
              <a:rPr lang="es-MX"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https://orcid.org/0000-0002-4439-2814</a:t>
            </a:r>
            <a:endParaRPr lang="es-MX"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MX" sz="2000" b="1" dirty="0">
              <a:latin typeface="Open Sans Bold" panose="020B0806030504020204" charset="0"/>
              <a:ea typeface="Open Sans Bold" panose="020B0806030504020204" charset="0"/>
              <a:cs typeface="Open Sans Bold" panose="020B0806030504020204" charset="0"/>
            </a:endParaRPr>
          </a:p>
          <a:p>
            <a:pPr algn="ctr"/>
            <a:r>
              <a:rPr lang="es-MX" sz="2000" b="1" dirty="0">
                <a:latin typeface="Open Sans Bold" panose="020B0806030504020204" charset="0"/>
                <a:ea typeface="Open Sans Bold" panose="020B0806030504020204" charset="0"/>
                <a:cs typeface="Open Sans Bold" panose="020B0806030504020204" charset="0"/>
              </a:rPr>
              <a:t>Francisco Javier Jara Ulloa</a:t>
            </a:r>
          </a:p>
          <a:p>
            <a:pPr algn="ctr"/>
            <a:r>
              <a:rPr lang="en-US" sz="2000" dirty="0">
                <a:solidFill>
                  <a:srgbClr val="000000"/>
                </a:solidFill>
                <a:latin typeface="Open Sans"/>
                <a:ea typeface="Open Sans"/>
                <a:cs typeface="Open Sans"/>
                <a:sym typeface="Open Sans"/>
              </a:rPr>
              <a:t>. </a:t>
            </a:r>
            <a:r>
              <a:rPr lang="en-US" sz="2000" dirty="0">
                <a:solidFill>
                  <a:srgbClr val="000000"/>
                </a:solidFill>
                <a:latin typeface="Open Sans"/>
                <a:ea typeface="Open Sans"/>
                <a:cs typeface="Open Sans"/>
                <a:sym typeface="Open Sans"/>
                <a:hlinkClick r:id="rId12"/>
              </a:rPr>
              <a:t>jaraulloa@uan.edu.mx</a:t>
            </a:r>
            <a:r>
              <a:rPr lang="en-US" sz="2000" dirty="0">
                <a:solidFill>
                  <a:srgbClr val="000000"/>
                </a:solidFill>
                <a:latin typeface="Open Sans"/>
                <a:ea typeface="Open Sans"/>
                <a:cs typeface="Open Sans"/>
                <a:sym typeface="Open Sans"/>
              </a:rPr>
              <a:t> </a:t>
            </a:r>
          </a:p>
          <a:p>
            <a:pPr algn="ctr"/>
            <a:r>
              <a:rPr lang="es-MX" sz="20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13"/>
              </a:rPr>
              <a:t>https://orcid.org/0000-0003-3917-8220</a:t>
            </a:r>
            <a:endParaRPr lang="es-MX" sz="20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endParaRPr>
          </a:p>
          <a:p>
            <a:pPr algn="ctr"/>
            <a:endParaRPr lang="es-MX" sz="2000" u="sng" dirty="0">
              <a:solidFill>
                <a:srgbClr val="0000FF"/>
              </a:solidFill>
              <a:latin typeface="Calibri" panose="020F0502020204030204" pitchFamily="34" charset="0"/>
              <a:ea typeface="Calibri" panose="020F0502020204030204" pitchFamily="34" charset="0"/>
              <a:cs typeface="Calibri" panose="020F0502020204030204" pitchFamily="34" charset="0"/>
              <a:sym typeface="Open Sans"/>
            </a:endParaRPr>
          </a:p>
          <a:p>
            <a:pPr algn="ct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sym typeface="Open Sans"/>
            </a:endParaRPr>
          </a:p>
          <a:p>
            <a:pPr algn="ctr"/>
            <a:r>
              <a:rPr lang="en-US" sz="2000" dirty="0">
                <a:solidFill>
                  <a:srgbClr val="000000"/>
                </a:solidFill>
                <a:latin typeface="Open Sans"/>
                <a:ea typeface="Open Sans"/>
                <a:cs typeface="Open Sans"/>
                <a:sym typeface="Open Sans"/>
              </a:rPr>
              <a:t>Universidad </a:t>
            </a:r>
            <a:r>
              <a:rPr lang="en-US" sz="2000" dirty="0" err="1">
                <a:solidFill>
                  <a:srgbClr val="000000"/>
                </a:solidFill>
                <a:latin typeface="Open Sans"/>
                <a:ea typeface="Open Sans"/>
                <a:cs typeface="Open Sans"/>
                <a:sym typeface="Open Sans"/>
              </a:rPr>
              <a:t>Autónoma</a:t>
            </a:r>
            <a:r>
              <a:rPr lang="en-US" sz="2000" dirty="0">
                <a:solidFill>
                  <a:srgbClr val="000000"/>
                </a:solidFill>
                <a:latin typeface="Open Sans"/>
                <a:ea typeface="Open Sans"/>
                <a:cs typeface="Open Sans"/>
                <a:sym typeface="Open Sans"/>
              </a:rPr>
              <a:t> de Nayarit</a:t>
            </a:r>
          </a:p>
          <a:p>
            <a:pPr algn="ctr"/>
            <a:r>
              <a:rPr lang="en-US" sz="2000" dirty="0">
                <a:solidFill>
                  <a:srgbClr val="000000"/>
                </a:solidFill>
                <a:latin typeface="Open Sans"/>
                <a:ea typeface="Open Sans"/>
                <a:cs typeface="Open Sans"/>
                <a:sym typeface="Open Sans"/>
              </a:rPr>
              <a:t>Unidad </a:t>
            </a:r>
            <a:r>
              <a:rPr lang="en-US" sz="2000" dirty="0" err="1">
                <a:solidFill>
                  <a:srgbClr val="000000"/>
                </a:solidFill>
                <a:latin typeface="Open Sans"/>
                <a:ea typeface="Open Sans"/>
                <a:cs typeface="Open Sans"/>
                <a:sym typeface="Open Sans"/>
              </a:rPr>
              <a:t>Académica</a:t>
            </a:r>
            <a:r>
              <a:rPr lang="en-US" sz="2000" dirty="0">
                <a:solidFill>
                  <a:srgbClr val="000000"/>
                </a:solidFill>
                <a:latin typeface="Open Sans"/>
                <a:ea typeface="Open Sans"/>
                <a:cs typeface="Open Sans"/>
                <a:sym typeface="Open Sans"/>
              </a:rPr>
              <a:t> de </a:t>
            </a:r>
            <a:r>
              <a:rPr lang="en-US" sz="2000" dirty="0" err="1">
                <a:solidFill>
                  <a:srgbClr val="000000"/>
                </a:solidFill>
                <a:latin typeface="Open Sans"/>
                <a:ea typeface="Open Sans"/>
                <a:cs typeface="Open Sans"/>
                <a:sym typeface="Open Sans"/>
              </a:rPr>
              <a:t>Ciencias</a:t>
            </a:r>
            <a:r>
              <a:rPr lang="en-US" sz="2000" dirty="0">
                <a:solidFill>
                  <a:srgbClr val="000000"/>
                </a:solidFill>
                <a:latin typeface="Open Sans"/>
                <a:ea typeface="Open Sans"/>
                <a:cs typeface="Open Sans"/>
                <a:sym typeface="Open Sans"/>
              </a:rPr>
              <a:t> </a:t>
            </a:r>
            <a:r>
              <a:rPr lang="en-US" sz="2000" dirty="0" err="1">
                <a:solidFill>
                  <a:srgbClr val="000000"/>
                </a:solidFill>
                <a:latin typeface="Open Sans"/>
                <a:ea typeface="Open Sans"/>
                <a:cs typeface="Open Sans"/>
                <a:sym typeface="Open Sans"/>
              </a:rPr>
              <a:t>Básicas</a:t>
            </a:r>
            <a:r>
              <a:rPr lang="en-US" sz="2000" dirty="0">
                <a:solidFill>
                  <a:srgbClr val="000000"/>
                </a:solidFill>
                <a:latin typeface="Open Sans"/>
                <a:ea typeface="Open Sans"/>
                <a:cs typeface="Open Sans"/>
                <a:sym typeface="Open Sans"/>
              </a:rPr>
              <a:t> e </a:t>
            </a:r>
            <a:r>
              <a:rPr lang="en-US" sz="2000" dirty="0" err="1">
                <a:solidFill>
                  <a:srgbClr val="000000"/>
                </a:solidFill>
                <a:latin typeface="Open Sans"/>
                <a:ea typeface="Open Sans"/>
                <a:cs typeface="Open Sans"/>
                <a:sym typeface="Open Sans"/>
              </a:rPr>
              <a:t>Ingenierías</a:t>
            </a:r>
            <a:r>
              <a:rPr lang="en-US" sz="2000" dirty="0">
                <a:solidFill>
                  <a:srgbClr val="000000"/>
                </a:solidFill>
                <a:latin typeface="Open Sans"/>
                <a:ea typeface="Open Sans"/>
                <a:cs typeface="Open Sans"/>
                <a:sym typeface="Open Sans"/>
              </a:rPr>
              <a:t> </a:t>
            </a:r>
          </a:p>
          <a:p>
            <a:pPr algn="ctr"/>
            <a:r>
              <a:rPr lang="en-US" sz="2000" dirty="0">
                <a:solidFill>
                  <a:srgbClr val="000000"/>
                </a:solidFill>
                <a:latin typeface="Open Sans"/>
                <a:ea typeface="Open Sans"/>
                <a:cs typeface="Open Sans"/>
                <a:sym typeface="Open Sans"/>
              </a:rPr>
              <a:t> Tepic, Nayarit, México.</a:t>
            </a: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sym typeface="Open Sans"/>
            </a:endParaRPr>
          </a:p>
        </p:txBody>
      </p:sp>
      <p:sp>
        <p:nvSpPr>
          <p:cNvPr id="19" name="Freeform 19"/>
          <p:cNvSpPr/>
          <p:nvPr/>
        </p:nvSpPr>
        <p:spPr>
          <a:xfrm>
            <a:off x="15512405" y="8248617"/>
            <a:ext cx="1746895" cy="1936628"/>
          </a:xfrm>
          <a:custGeom>
            <a:avLst/>
            <a:gdLst/>
            <a:ahLst/>
            <a:cxnLst/>
            <a:rect l="l" t="t" r="r" b="b"/>
            <a:pathLst>
              <a:path w="1746895" h="1936628">
                <a:moveTo>
                  <a:pt x="0" y="0"/>
                </a:moveTo>
                <a:lnTo>
                  <a:pt x="1746895" y="0"/>
                </a:lnTo>
                <a:lnTo>
                  <a:pt x="1746895" y="1936628"/>
                </a:lnTo>
                <a:lnTo>
                  <a:pt x="0" y="1936628"/>
                </a:lnTo>
                <a:lnTo>
                  <a:pt x="0" y="0"/>
                </a:lnTo>
                <a:close/>
              </a:path>
            </a:pathLst>
          </a:custGeom>
          <a:blipFill>
            <a:blip r:embed="rId14"/>
            <a:stretch>
              <a:fillRect l="-1996" t="-14" r="-1996"/>
            </a:stretch>
          </a:blipFill>
        </p:spPr>
        <p:txBody>
          <a:bodyPr/>
          <a:lstStyle/>
          <a:p>
            <a:endParaRPr lang="es-MX"/>
          </a:p>
        </p:txBody>
      </p:sp>
      <p:pic>
        <p:nvPicPr>
          <p:cNvPr id="12" name="Imagen 11">
            <a:extLst>
              <a:ext uri="{FF2B5EF4-FFF2-40B4-BE49-F238E27FC236}">
                <a16:creationId xmlns:a16="http://schemas.microsoft.com/office/drawing/2014/main" id="{93FE56A6-6464-4F67-A98B-3E036CE733C1}"/>
              </a:ext>
            </a:extLst>
          </p:cNvPr>
          <p:cNvPicPr>
            <a:picLocks noChangeAspect="1"/>
          </p:cNvPicPr>
          <p:nvPr/>
        </p:nvPicPr>
        <p:blipFill>
          <a:blip r:embed="rId15"/>
          <a:stretch>
            <a:fillRect/>
          </a:stretch>
        </p:blipFill>
        <p:spPr>
          <a:xfrm>
            <a:off x="13505175" y="1120795"/>
            <a:ext cx="4644580" cy="4644580"/>
          </a:xfrm>
          <a:prstGeom prst="rect">
            <a:avLst/>
          </a:prstGeom>
        </p:spPr>
      </p:pic>
      <p:pic>
        <p:nvPicPr>
          <p:cNvPr id="20" name="Imagen 19">
            <a:extLst>
              <a:ext uri="{FF2B5EF4-FFF2-40B4-BE49-F238E27FC236}">
                <a16:creationId xmlns:a16="http://schemas.microsoft.com/office/drawing/2014/main" id="{823F5E1E-A1ED-4630-9ED9-0129834A765B}"/>
              </a:ext>
            </a:extLst>
          </p:cNvPr>
          <p:cNvPicPr>
            <a:picLocks noChangeAspect="1"/>
          </p:cNvPicPr>
          <p:nvPr/>
        </p:nvPicPr>
        <p:blipFill>
          <a:blip r:embed="rId15"/>
          <a:stretch>
            <a:fillRect/>
          </a:stretch>
        </p:blipFill>
        <p:spPr>
          <a:xfrm>
            <a:off x="7088" y="4010123"/>
            <a:ext cx="4644580" cy="46445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762728" y="5653951"/>
            <a:ext cx="5050544" cy="5050544"/>
          </a:xfrm>
          <a:custGeom>
            <a:avLst/>
            <a:gdLst/>
            <a:ahLst/>
            <a:cxnLst/>
            <a:rect l="l" t="t" r="r" b="b"/>
            <a:pathLst>
              <a:path w="5050544" h="5050544">
                <a:moveTo>
                  <a:pt x="0" y="0"/>
                </a:moveTo>
                <a:lnTo>
                  <a:pt x="5050544" y="0"/>
                </a:lnTo>
                <a:lnTo>
                  <a:pt x="5050544" y="5050544"/>
                </a:lnTo>
                <a:lnTo>
                  <a:pt x="0" y="50505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grpSp>
        <p:nvGrpSpPr>
          <p:cNvPr id="3" name="Group 3"/>
          <p:cNvGrpSpPr/>
          <p:nvPr/>
        </p:nvGrpSpPr>
        <p:grpSpPr>
          <a:xfrm>
            <a:off x="1028700" y="4392170"/>
            <a:ext cx="5650143" cy="5894830"/>
            <a:chOff x="0" y="0"/>
            <a:chExt cx="1488104" cy="1552548"/>
          </a:xfrm>
        </p:grpSpPr>
        <p:sp>
          <p:nvSpPr>
            <p:cNvPr id="4" name="Freeform 4"/>
            <p:cNvSpPr/>
            <p:nvPr/>
          </p:nvSpPr>
          <p:spPr>
            <a:xfrm>
              <a:off x="0" y="0"/>
              <a:ext cx="1488104" cy="1552548"/>
            </a:xfrm>
            <a:custGeom>
              <a:avLst/>
              <a:gdLst/>
              <a:ahLst/>
              <a:cxnLst/>
              <a:rect l="l" t="t" r="r" b="b"/>
              <a:pathLst>
                <a:path w="1488104" h="1552548">
                  <a:moveTo>
                    <a:pt x="0" y="0"/>
                  </a:moveTo>
                  <a:lnTo>
                    <a:pt x="1488104" y="0"/>
                  </a:lnTo>
                  <a:lnTo>
                    <a:pt x="1488104" y="1552548"/>
                  </a:lnTo>
                  <a:lnTo>
                    <a:pt x="0" y="1552548"/>
                  </a:lnTo>
                  <a:close/>
                </a:path>
              </a:pathLst>
            </a:custGeom>
            <a:solidFill>
              <a:srgbClr val="E1EDFC"/>
            </a:solidFill>
          </p:spPr>
          <p:txBody>
            <a:bodyPr/>
            <a:lstStyle/>
            <a:p>
              <a:endParaRPr lang="es-MX"/>
            </a:p>
          </p:txBody>
        </p:sp>
        <p:sp>
          <p:nvSpPr>
            <p:cNvPr id="5" name="TextBox 5"/>
            <p:cNvSpPr txBox="1"/>
            <p:nvPr/>
          </p:nvSpPr>
          <p:spPr>
            <a:xfrm>
              <a:off x="0" y="-47625"/>
              <a:ext cx="1488104" cy="1600173"/>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4648406" y="1028700"/>
            <a:ext cx="1858734" cy="185873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188CC"/>
            </a:solidFill>
          </p:spPr>
          <p:txBody>
            <a:bodyPr/>
            <a:lstStyle/>
            <a:p>
              <a:endParaRPr lang="es-MX"/>
            </a:p>
          </p:txBody>
        </p:sp>
        <p:sp>
          <p:nvSpPr>
            <p:cNvPr id="10" name="TextBox 10"/>
            <p:cNvSpPr txBox="1"/>
            <p:nvPr/>
          </p:nvSpPr>
          <p:spPr>
            <a:xfrm>
              <a:off x="76200" y="28575"/>
              <a:ext cx="660400" cy="708025"/>
            </a:xfrm>
            <a:prstGeom prst="rect">
              <a:avLst/>
            </a:prstGeom>
          </p:spPr>
          <p:txBody>
            <a:bodyPr lIns="50800" tIns="50800" rIns="50800" bIns="50800" rtlCol="0" anchor="ctr"/>
            <a:lstStyle/>
            <a:p>
              <a:pPr algn="ctr">
                <a:lnSpc>
                  <a:spcPts val="2800"/>
                </a:lnSpc>
              </a:pPr>
              <a:endParaRPr/>
            </a:p>
          </p:txBody>
        </p:sp>
      </p:grpSp>
      <p:sp>
        <p:nvSpPr>
          <p:cNvPr id="11" name="Freeform 11"/>
          <p:cNvSpPr/>
          <p:nvPr/>
        </p:nvSpPr>
        <p:spPr>
          <a:xfrm>
            <a:off x="7191767" y="9605386"/>
            <a:ext cx="2763919" cy="882511"/>
          </a:xfrm>
          <a:custGeom>
            <a:avLst/>
            <a:gdLst/>
            <a:ahLst/>
            <a:cxnLst/>
            <a:rect l="l" t="t" r="r" b="b"/>
            <a:pathLst>
              <a:path w="2763919" h="882511">
                <a:moveTo>
                  <a:pt x="0" y="0"/>
                </a:moveTo>
                <a:lnTo>
                  <a:pt x="2763919" y="0"/>
                </a:lnTo>
                <a:lnTo>
                  <a:pt x="2763919" y="882511"/>
                </a:lnTo>
                <a:lnTo>
                  <a:pt x="0" y="8825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Freeform 12"/>
          <p:cNvSpPr/>
          <p:nvPr/>
        </p:nvSpPr>
        <p:spPr>
          <a:xfrm>
            <a:off x="10470036" y="9817375"/>
            <a:ext cx="1483489" cy="458533"/>
          </a:xfrm>
          <a:custGeom>
            <a:avLst/>
            <a:gdLst/>
            <a:ahLst/>
            <a:cxnLst/>
            <a:rect l="l" t="t" r="r" b="b"/>
            <a:pathLst>
              <a:path w="1483489" h="458533">
                <a:moveTo>
                  <a:pt x="0" y="0"/>
                </a:moveTo>
                <a:lnTo>
                  <a:pt x="1483489" y="0"/>
                </a:lnTo>
                <a:lnTo>
                  <a:pt x="1483489" y="458533"/>
                </a:lnTo>
                <a:lnTo>
                  <a:pt x="0" y="4585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MX"/>
          </a:p>
        </p:txBody>
      </p:sp>
      <p:sp>
        <p:nvSpPr>
          <p:cNvPr id="13" name="Freeform 13"/>
          <p:cNvSpPr/>
          <p:nvPr/>
        </p:nvSpPr>
        <p:spPr>
          <a:xfrm>
            <a:off x="14610081" y="6314457"/>
            <a:ext cx="1025128" cy="1025128"/>
          </a:xfrm>
          <a:custGeom>
            <a:avLst/>
            <a:gdLst/>
            <a:ahLst/>
            <a:cxnLst/>
            <a:rect l="l" t="t" r="r" b="b"/>
            <a:pathLst>
              <a:path w="1025128" h="1025128">
                <a:moveTo>
                  <a:pt x="0" y="0"/>
                </a:moveTo>
                <a:lnTo>
                  <a:pt x="1025127" y="0"/>
                </a:lnTo>
                <a:lnTo>
                  <a:pt x="1025127" y="1025128"/>
                </a:lnTo>
                <a:lnTo>
                  <a:pt x="0" y="1025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14" name="Freeform 14"/>
          <p:cNvSpPr/>
          <p:nvPr/>
        </p:nvSpPr>
        <p:spPr>
          <a:xfrm>
            <a:off x="5124249" y="1491827"/>
            <a:ext cx="907049" cy="932480"/>
          </a:xfrm>
          <a:custGeom>
            <a:avLst/>
            <a:gdLst/>
            <a:ahLst/>
            <a:cxnLst/>
            <a:rect l="l" t="t" r="r" b="b"/>
            <a:pathLst>
              <a:path w="907049" h="932480">
                <a:moveTo>
                  <a:pt x="0" y="0"/>
                </a:moveTo>
                <a:lnTo>
                  <a:pt x="907048" y="0"/>
                </a:lnTo>
                <a:lnTo>
                  <a:pt x="907048" y="932480"/>
                </a:lnTo>
                <a:lnTo>
                  <a:pt x="0" y="9324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MX"/>
          </a:p>
        </p:txBody>
      </p:sp>
      <p:sp>
        <p:nvSpPr>
          <p:cNvPr id="15" name="TextBox 15"/>
          <p:cNvSpPr txBox="1"/>
          <p:nvPr/>
        </p:nvSpPr>
        <p:spPr>
          <a:xfrm>
            <a:off x="7155373" y="1667291"/>
            <a:ext cx="10661023" cy="7073731"/>
          </a:xfrm>
          <a:prstGeom prst="rect">
            <a:avLst/>
          </a:prstGeom>
        </p:spPr>
        <p:txBody>
          <a:bodyPr lIns="0" tIns="0" rIns="0" bIns="0" rtlCol="0" anchor="t">
            <a:spAutoFit/>
          </a:bodyPr>
          <a:lstStyle/>
          <a:p>
            <a:pPr algn="just">
              <a:lnSpc>
                <a:spcPts val="5040"/>
              </a:lnSpc>
              <a:spcBef>
                <a:spcPct val="0"/>
              </a:spcBef>
            </a:pPr>
            <a:r>
              <a:rPr lang="en-US" sz="3600" b="1" dirty="0" err="1">
                <a:solidFill>
                  <a:schemeClr val="accent1">
                    <a:lumMod val="75000"/>
                  </a:schemeClr>
                </a:solidFill>
                <a:latin typeface="Aileron Bold"/>
                <a:ea typeface="Aileron Bold"/>
                <a:cs typeface="Aileron Bold"/>
                <a:sym typeface="Aileron Bold"/>
              </a:rPr>
              <a:t>Resumen</a:t>
            </a:r>
            <a:endParaRPr lang="en-US" sz="3600" b="1" dirty="0">
              <a:solidFill>
                <a:schemeClr val="accent1">
                  <a:lumMod val="75000"/>
                </a:schemeClr>
              </a:solidFill>
              <a:latin typeface="Aileron Bold"/>
              <a:ea typeface="Aileron Bold"/>
              <a:cs typeface="Aileron Bold"/>
              <a:sym typeface="Aileron Bold"/>
            </a:endParaRPr>
          </a:p>
          <a:p>
            <a:pPr indent="449580" algn="just"/>
            <a:r>
              <a:rPr lang="en-US" sz="2800" dirty="0">
                <a:effectLst/>
                <a:latin typeface="Google Sans"/>
                <a:ea typeface="Calibri" panose="020F0502020204030204" pitchFamily="34" charset="0"/>
                <a:cs typeface="Calibri" panose="020F0502020204030204" pitchFamily="34" charset="0"/>
              </a:rPr>
              <a:t>Los </a:t>
            </a:r>
            <a:r>
              <a:rPr lang="en-US" sz="2800" dirty="0" err="1">
                <a:effectLst/>
                <a:latin typeface="Google Sans"/>
                <a:ea typeface="Calibri" panose="020F0502020204030204" pitchFamily="34" charset="0"/>
                <a:cs typeface="Calibri" panose="020F0502020204030204" pitchFamily="34" charset="0"/>
              </a:rPr>
              <a:t>recursos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educativos</a:t>
            </a:r>
            <a:r>
              <a:rPr lang="en-US" sz="2800" dirty="0">
                <a:effectLst/>
                <a:latin typeface="Google Sans"/>
                <a:ea typeface="Calibri" panose="020F0502020204030204" pitchFamily="34" charset="0"/>
                <a:cs typeface="Calibri" panose="020F0502020204030204" pitchFamily="34" charset="0"/>
              </a:rPr>
              <a:t> son los </a:t>
            </a:r>
            <a:r>
              <a:rPr lang="en-US" sz="2800" dirty="0" err="1">
                <a:effectLst/>
                <a:latin typeface="Google Sans"/>
                <a:ea typeface="Calibri" panose="020F0502020204030204" pitchFamily="34" charset="0"/>
                <a:cs typeface="Calibri" panose="020F0502020204030204" pitchFamily="34" charset="0"/>
              </a:rPr>
              <a:t>medios</a:t>
            </a:r>
            <a:r>
              <a:rPr lang="en-US" sz="2800" dirty="0">
                <a:effectLst/>
                <a:latin typeface="Google Sans"/>
                <a:ea typeface="Calibri" panose="020F0502020204030204" pitchFamily="34" charset="0"/>
                <a:cs typeface="Calibri" panose="020F0502020204030204" pitchFamily="34" charset="0"/>
              </a:rPr>
              <a:t> de los que se vale </a:t>
            </a:r>
            <a:r>
              <a:rPr lang="en-US" sz="2800" dirty="0" err="1">
                <a:effectLst/>
                <a:latin typeface="Google Sans"/>
                <a:ea typeface="Calibri" panose="020F0502020204030204" pitchFamily="34" charset="0"/>
                <a:cs typeface="Calibri" panose="020F0502020204030204" pitchFamily="34" charset="0"/>
              </a:rPr>
              <a:t>el</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docente</a:t>
            </a:r>
            <a:r>
              <a:rPr lang="en-US" sz="2800" dirty="0">
                <a:effectLst/>
                <a:latin typeface="Google Sans"/>
                <a:ea typeface="Calibri" panose="020F0502020204030204" pitchFamily="34" charset="0"/>
                <a:cs typeface="Calibri" panose="020F0502020204030204" pitchFamily="34" charset="0"/>
              </a:rPr>
              <a:t> para </a:t>
            </a:r>
            <a:r>
              <a:rPr lang="en-US" sz="2800" dirty="0" err="1">
                <a:effectLst/>
                <a:latin typeface="Google Sans"/>
                <a:ea typeface="Calibri" panose="020F0502020204030204" pitchFamily="34" charset="0"/>
                <a:cs typeface="Calibri" panose="020F0502020204030204" pitchFamily="34" charset="0"/>
              </a:rPr>
              <a:t>reforzar</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el</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aprendizaje</a:t>
            </a:r>
            <a:r>
              <a:rPr lang="en-US" sz="2800" dirty="0">
                <a:effectLst/>
                <a:latin typeface="Google Sans"/>
                <a:ea typeface="Calibri" panose="020F0502020204030204" pitchFamily="34" charset="0"/>
                <a:cs typeface="Calibri" panose="020F0502020204030204" pitchFamily="34" charset="0"/>
              </a:rPr>
              <a:t> de sus </a:t>
            </a:r>
            <a:r>
              <a:rPr lang="en-US" sz="2800" dirty="0" err="1">
                <a:effectLst/>
                <a:latin typeface="Google Sans"/>
                <a:ea typeface="Calibri" panose="020F0502020204030204" pitchFamily="34" charset="0"/>
                <a:cs typeface="Calibri" panose="020F0502020204030204" pitchFamily="34" charset="0"/>
              </a:rPr>
              <a:t>estudiantes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basados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en</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el</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objetivo</a:t>
            </a:r>
            <a:r>
              <a:rPr lang="en-US" sz="2800" dirty="0">
                <a:effectLst/>
                <a:latin typeface="Google Sans"/>
                <a:ea typeface="Calibri" panose="020F0502020204030204" pitchFamily="34" charset="0"/>
                <a:cs typeface="Calibri" panose="020F0502020204030204" pitchFamily="34" charset="0"/>
              </a:rPr>
              <a:t> que </a:t>
            </a:r>
            <a:r>
              <a:rPr lang="en-US" sz="2800" dirty="0" err="1">
                <a:effectLst/>
                <a:latin typeface="Google Sans"/>
                <a:ea typeface="Calibri" panose="020F0502020204030204" pitchFamily="34" charset="0"/>
                <a:cs typeface="Calibri" panose="020F0502020204030204" pitchFamily="34" charset="0"/>
              </a:rPr>
              <a:t>pretende</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esa</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enseñanza</a:t>
            </a:r>
            <a:r>
              <a:rPr lang="en-US" sz="2800" dirty="0">
                <a:effectLst/>
                <a:latin typeface="Google Sans"/>
                <a:ea typeface="Calibri" panose="020F0502020204030204" pitchFamily="34" charset="0"/>
                <a:cs typeface="Calibri" panose="020F0502020204030204" pitchFamily="34" charset="0"/>
              </a:rPr>
              <a:t> y </a:t>
            </a:r>
            <a:r>
              <a:rPr lang="en-US" sz="2800" dirty="0" err="1">
                <a:effectLst/>
                <a:latin typeface="Google Sans"/>
                <a:ea typeface="Calibri" panose="020F0502020204030204" pitchFamily="34" charset="0"/>
                <a:cs typeface="Calibri" panose="020F0502020204030204" pitchFamily="34" charset="0"/>
              </a:rPr>
              <a:t>en</a:t>
            </a:r>
            <a:r>
              <a:rPr lang="en-US" sz="2800" dirty="0">
                <a:effectLst/>
                <a:latin typeface="Google Sans"/>
                <a:ea typeface="Calibri" panose="020F0502020204030204" pitchFamily="34" charset="0"/>
                <a:cs typeface="Calibri" panose="020F0502020204030204" pitchFamily="34" charset="0"/>
              </a:rPr>
              <a:t> las </a:t>
            </a:r>
            <a:r>
              <a:rPr lang="en-US" sz="2800" dirty="0" err="1">
                <a:effectLst/>
                <a:latin typeface="Google Sans"/>
                <a:ea typeface="Calibri" panose="020F0502020204030204" pitchFamily="34" charset="0"/>
                <a:cs typeface="Calibri" panose="020F0502020204030204" pitchFamily="34" charset="0"/>
              </a:rPr>
              <a:t>teorías</a:t>
            </a:r>
            <a:r>
              <a:rPr lang="en-US" sz="2800" dirty="0">
                <a:effectLst/>
                <a:latin typeface="Google Sans"/>
                <a:ea typeface="Calibri" panose="020F0502020204030204" pitchFamily="34" charset="0"/>
                <a:cs typeface="Calibri" panose="020F0502020204030204" pitchFamily="34" charset="0"/>
              </a:rPr>
              <a:t> del </a:t>
            </a:r>
            <a:r>
              <a:rPr lang="en-US" sz="2800" dirty="0" err="1">
                <a:effectLst/>
                <a:latin typeface="Google Sans"/>
                <a:ea typeface="Calibri" panose="020F0502020204030204" pitchFamily="34" charset="0"/>
                <a:cs typeface="Calibri" panose="020F0502020204030204" pitchFamily="34" charset="0"/>
              </a:rPr>
              <a:t>aprendizaje</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en</a:t>
            </a:r>
            <a:r>
              <a:rPr lang="en-US" sz="2800" dirty="0">
                <a:effectLst/>
                <a:latin typeface="Google Sans"/>
                <a:ea typeface="Calibri" panose="020F0502020204030204" pitchFamily="34" charset="0"/>
                <a:cs typeface="Calibri" panose="020F0502020204030204" pitchFamily="34" charset="0"/>
              </a:rPr>
              <a:t> las que se </a:t>
            </a:r>
            <a:r>
              <a:rPr lang="en-US" sz="2800" dirty="0" err="1">
                <a:effectLst/>
                <a:latin typeface="Google Sans"/>
                <a:ea typeface="Calibri" panose="020F0502020204030204" pitchFamily="34" charset="0"/>
                <a:cs typeface="Calibri" panose="020F0502020204030204" pitchFamily="34" charset="0"/>
              </a:rPr>
              <a:t>basa</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el</a:t>
            </a:r>
            <a:r>
              <a:rPr lang="en-US" sz="2800" dirty="0">
                <a:effectLst/>
                <a:latin typeface="Google Sans"/>
                <a:ea typeface="Calibri" panose="020F0502020204030204" pitchFamily="34" charset="0"/>
                <a:cs typeface="Calibri" panose="020F0502020204030204" pitchFamily="34" charset="0"/>
              </a:rPr>
              <a:t> maestro, lo </a:t>
            </a:r>
            <a:r>
              <a:rPr lang="en-US" sz="2800" dirty="0" err="1">
                <a:effectLst/>
                <a:latin typeface="Google Sans"/>
                <a:ea typeface="Calibri" panose="020F0502020204030204" pitchFamily="34" charset="0"/>
                <a:cs typeface="Calibri" panose="020F0502020204030204" pitchFamily="34" charset="0"/>
              </a:rPr>
              <a:t>importante</a:t>
            </a:r>
            <a:r>
              <a:rPr lang="en-US" sz="2800" dirty="0">
                <a:effectLst/>
                <a:latin typeface="Google Sans"/>
                <a:ea typeface="Calibri" panose="020F0502020204030204" pitchFamily="34" charset="0"/>
                <a:cs typeface="Calibri" panose="020F0502020204030204" pitchFamily="34" charset="0"/>
              </a:rPr>
              <a:t> es que se </a:t>
            </a:r>
            <a:r>
              <a:rPr lang="en-US" sz="2800" dirty="0" err="1">
                <a:effectLst/>
                <a:latin typeface="Google Sans"/>
                <a:ea typeface="Calibri" panose="020F0502020204030204" pitchFamily="34" charset="0"/>
                <a:cs typeface="Calibri" panose="020F0502020204030204" pitchFamily="34" charset="0"/>
              </a:rPr>
              <a:t>diseñen</a:t>
            </a:r>
            <a:r>
              <a:rPr lang="en-US" sz="2800" dirty="0">
                <a:effectLst/>
                <a:latin typeface="Google Sans"/>
                <a:ea typeface="Calibri" panose="020F0502020204030204" pitchFamily="34" charset="0"/>
                <a:cs typeface="Calibri" panose="020F0502020204030204" pitchFamily="34" charset="0"/>
              </a:rPr>
              <a:t> de </a:t>
            </a:r>
            <a:r>
              <a:rPr lang="en-US" sz="2800" dirty="0" err="1">
                <a:effectLst/>
                <a:latin typeface="Google Sans"/>
                <a:ea typeface="Calibri" panose="020F0502020204030204" pitchFamily="34" charset="0"/>
                <a:cs typeface="Calibri" panose="020F0502020204030204" pitchFamily="34" charset="0"/>
              </a:rPr>
              <a:t>manera</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innovadora</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éstos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pueden</a:t>
            </a:r>
            <a:r>
              <a:rPr lang="en-US" sz="2800" dirty="0">
                <a:effectLst/>
                <a:latin typeface="Google Sans"/>
                <a:ea typeface="Calibri" panose="020F0502020204030204" pitchFamily="34" charset="0"/>
                <a:cs typeface="Calibri" panose="020F0502020204030204" pitchFamily="34" charset="0"/>
              </a:rPr>
              <a:t> ser </a:t>
            </a:r>
            <a:r>
              <a:rPr lang="en-US" sz="2800" dirty="0" err="1">
                <a:effectLst/>
                <a:latin typeface="Google Sans"/>
                <a:ea typeface="Calibri" panose="020F0502020204030204" pitchFamily="34" charset="0"/>
                <a:cs typeface="Calibri" panose="020F0502020204030204" pitchFamily="34" charset="0"/>
              </a:rPr>
              <a:t>creados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en</a:t>
            </a:r>
            <a:r>
              <a:rPr lang="en-US" sz="2800" dirty="0">
                <a:effectLst/>
                <a:latin typeface="Google Sans"/>
                <a:ea typeface="Calibri" panose="020F0502020204030204" pitchFamily="34" charset="0"/>
                <a:cs typeface="Calibri" panose="020F0502020204030204" pitchFamily="34" charset="0"/>
              </a:rPr>
              <a:t> forma </a:t>
            </a:r>
            <a:r>
              <a:rPr lang="en-US" sz="2800" dirty="0" err="1">
                <a:effectLst/>
                <a:latin typeface="Google Sans"/>
                <a:ea typeface="Calibri" panose="020F0502020204030204" pitchFamily="34" charset="0"/>
                <a:cs typeface="Calibri" panose="020F0502020204030204" pitchFamily="34" charset="0"/>
              </a:rPr>
              <a:t>física</a:t>
            </a:r>
            <a:r>
              <a:rPr lang="en-US" sz="2800" dirty="0">
                <a:effectLst/>
                <a:latin typeface="Google Sans"/>
                <a:ea typeface="Calibri" panose="020F0502020204030204" pitchFamily="34" charset="0"/>
                <a:cs typeface="Calibri" panose="020F0502020204030204" pitchFamily="34" charset="0"/>
              </a:rPr>
              <a:t>, con material audiovisual, </a:t>
            </a:r>
            <a:r>
              <a:rPr lang="en-US" sz="2800" dirty="0" err="1">
                <a:effectLst/>
                <a:latin typeface="Google Sans"/>
                <a:ea typeface="Calibri" panose="020F0502020204030204" pitchFamily="34" charset="0"/>
                <a:cs typeface="Calibri" panose="020F0502020204030204" pitchFamily="34" charset="0"/>
              </a:rPr>
              <a:t>existen</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recursos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en</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línea</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así</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también</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pueden</a:t>
            </a:r>
            <a:r>
              <a:rPr lang="en-US" sz="2800" dirty="0">
                <a:effectLst/>
                <a:latin typeface="Google Sans"/>
                <a:ea typeface="Calibri" panose="020F0502020204030204" pitchFamily="34" charset="0"/>
                <a:cs typeface="Calibri" panose="020F0502020204030204" pitchFamily="34" charset="0"/>
              </a:rPr>
              <a:t> ser de material manipulative o bien se </a:t>
            </a:r>
            <a:r>
              <a:rPr lang="en-US" sz="2800" dirty="0" err="1">
                <a:effectLst/>
                <a:latin typeface="Google Sans"/>
                <a:ea typeface="Calibri" panose="020F0502020204030204" pitchFamily="34" charset="0"/>
                <a:cs typeface="Calibri" panose="020F0502020204030204" pitchFamily="34" charset="0"/>
              </a:rPr>
              <a:t>pueden</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crear</a:t>
            </a:r>
            <a:r>
              <a:rPr lang="en-US" sz="2800" dirty="0">
                <a:effectLst/>
                <a:latin typeface="Google Sans"/>
                <a:ea typeface="Calibri" panose="020F0502020204030204" pitchFamily="34" charset="0"/>
                <a:cs typeface="Calibri" panose="020F0502020204030204" pitchFamily="34" charset="0"/>
              </a:rPr>
              <a:t> para </a:t>
            </a:r>
            <a:r>
              <a:rPr lang="en-US" sz="2800" dirty="0" err="1">
                <a:effectLst/>
                <a:latin typeface="Google Sans"/>
                <a:ea typeface="Calibri" panose="020F0502020204030204" pitchFamily="34" charset="0"/>
                <a:cs typeface="Calibri" panose="020F0502020204030204" pitchFamily="34" charset="0"/>
              </a:rPr>
              <a:t>estudiantes</a:t>
            </a:r>
            <a:r>
              <a:rPr lang="en-US" sz="2800" dirty="0">
                <a:effectLst/>
                <a:latin typeface="Google Sans"/>
                <a:ea typeface="Calibri" panose="020F0502020204030204" pitchFamily="34" charset="0"/>
                <a:cs typeface="Calibri" panose="020F0502020204030204" pitchFamily="34" charset="0"/>
              </a:rPr>
              <a:t> con </a:t>
            </a:r>
            <a:r>
              <a:rPr lang="en-US" sz="2800" dirty="0" err="1">
                <a:effectLst/>
                <a:latin typeface="Google Sans"/>
                <a:ea typeface="Calibri" panose="020F0502020204030204" pitchFamily="34" charset="0"/>
                <a:cs typeface="Calibri" panose="020F0502020204030204" pitchFamily="34" charset="0"/>
              </a:rPr>
              <a:t>capacidades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especiales</a:t>
            </a:r>
            <a:r>
              <a:rPr lang="en-US" sz="2800" dirty="0">
                <a:effectLst/>
                <a:latin typeface="Google Sans"/>
                <a:ea typeface="Calibri" panose="020F0502020204030204" pitchFamily="34" charset="0"/>
                <a:cs typeface="Calibri" panose="020F0502020204030204" pitchFamily="34" charset="0"/>
              </a:rPr>
              <a:t>. Los </a:t>
            </a:r>
            <a:r>
              <a:rPr lang="en-US" sz="2800" dirty="0" err="1">
                <a:effectLst/>
                <a:latin typeface="Google Sans"/>
                <a:ea typeface="Calibri" panose="020F0502020204030204" pitchFamily="34" charset="0"/>
                <a:cs typeface="Calibri" panose="020F0502020204030204" pitchFamily="34" charset="0"/>
              </a:rPr>
              <a:t>recursos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pueden</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diseñarse</a:t>
            </a:r>
            <a:r>
              <a:rPr lang="en-US" sz="2800" dirty="0">
                <a:effectLst/>
                <a:latin typeface="Google Sans"/>
                <a:ea typeface="Calibri" panose="020F0502020204030204" pitchFamily="34" charset="0"/>
                <a:cs typeface="Calibri" panose="020F0502020204030204" pitchFamily="34" charset="0"/>
              </a:rPr>
              <a:t> para </a:t>
            </a:r>
            <a:r>
              <a:rPr lang="en-US" sz="2800" dirty="0" err="1">
                <a:effectLst/>
                <a:latin typeface="Google Sans"/>
                <a:ea typeface="Calibri" panose="020F0502020204030204" pitchFamily="34" charset="0"/>
                <a:cs typeface="Calibri" panose="020F0502020204030204" pitchFamily="34" charset="0"/>
              </a:rPr>
              <a:t>cualquier</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nivel</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educativo</a:t>
            </a:r>
            <a:r>
              <a:rPr lang="en-US" sz="2800" dirty="0">
                <a:effectLst/>
                <a:latin typeface="Google Sans"/>
                <a:ea typeface="Calibri" panose="020F0502020204030204" pitchFamily="34" charset="0"/>
                <a:cs typeface="Calibri" panose="020F0502020204030204" pitchFamily="34" charset="0"/>
              </a:rPr>
              <a:t>. Lo </a:t>
            </a:r>
            <a:r>
              <a:rPr lang="en-US" sz="2800" dirty="0" err="1">
                <a:effectLst/>
                <a:latin typeface="Google Sans"/>
                <a:ea typeface="Calibri" panose="020F0502020204030204" pitchFamily="34" charset="0"/>
                <a:cs typeface="Calibri" panose="020F0502020204030204" pitchFamily="34" charset="0"/>
              </a:rPr>
              <a:t>importante</a:t>
            </a:r>
            <a:r>
              <a:rPr lang="en-US" sz="2800" dirty="0">
                <a:effectLst/>
                <a:latin typeface="Google Sans"/>
                <a:ea typeface="Calibri" panose="020F0502020204030204" pitchFamily="34" charset="0"/>
                <a:cs typeface="Calibri" panose="020F0502020204030204" pitchFamily="34" charset="0"/>
              </a:rPr>
              <a:t> es que </a:t>
            </a:r>
            <a:r>
              <a:rPr lang="en-US" sz="2800" dirty="0" err="1">
                <a:effectLst/>
                <a:latin typeface="Google Sans"/>
                <a:ea typeface="Calibri" panose="020F0502020204030204" pitchFamily="34" charset="0"/>
                <a:cs typeface="Calibri" panose="020F0502020204030204" pitchFamily="34" charset="0"/>
              </a:rPr>
              <a:t>cumplan</a:t>
            </a:r>
            <a:r>
              <a:rPr lang="en-US" sz="2800" dirty="0">
                <a:effectLst/>
                <a:latin typeface="Google Sans"/>
                <a:ea typeface="Calibri" panose="020F0502020204030204" pitchFamily="34" charset="0"/>
                <a:cs typeface="Calibri" panose="020F0502020204030204" pitchFamily="34" charset="0"/>
              </a:rPr>
              <a:t> con las </a:t>
            </a:r>
            <a:r>
              <a:rPr lang="en-US" sz="2800" dirty="0" err="1">
                <a:effectLst/>
                <a:latin typeface="Google Sans"/>
                <a:ea typeface="Calibri" panose="020F0502020204030204" pitchFamily="34" charset="0"/>
                <a:cs typeface="Calibri" panose="020F0502020204030204" pitchFamily="34" charset="0"/>
              </a:rPr>
              <a:t>funciones</a:t>
            </a:r>
            <a:r>
              <a:rPr lang="en-US" sz="2800" dirty="0">
                <a:effectLst/>
                <a:latin typeface="Google Sans"/>
                <a:ea typeface="Calibri" panose="020F0502020204030204" pitchFamily="34" charset="0"/>
                <a:cs typeface="Calibri" panose="020F0502020204030204" pitchFamily="34" charset="0"/>
              </a:rPr>
              <a:t> por las </a:t>
            </a:r>
            <a:r>
              <a:rPr lang="en-US" sz="2800" dirty="0" err="1">
                <a:effectLst/>
                <a:latin typeface="Google Sans"/>
                <a:ea typeface="Calibri" panose="020F0502020204030204" pitchFamily="34" charset="0"/>
                <a:cs typeface="Calibri" panose="020F0502020204030204" pitchFamily="34" charset="0"/>
              </a:rPr>
              <a:t>cuales</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fueron</a:t>
            </a:r>
            <a:r>
              <a:rPr lang="en-US" sz="2800" dirty="0">
                <a:effectLst/>
                <a:latin typeface="Google Sans"/>
                <a:ea typeface="Calibri" panose="020F0502020204030204" pitchFamily="34" charset="0"/>
                <a:cs typeface="Calibri" panose="020F0502020204030204" pitchFamily="34" charset="0"/>
              </a:rPr>
              <a:t> </a:t>
            </a:r>
            <a:r>
              <a:rPr lang="en-US" sz="2800" dirty="0" err="1">
                <a:effectLst/>
                <a:latin typeface="Google Sans"/>
                <a:ea typeface="Calibri" panose="020F0502020204030204" pitchFamily="34" charset="0"/>
                <a:cs typeface="Calibri" panose="020F0502020204030204" pitchFamily="34" charset="0"/>
              </a:rPr>
              <a:t>creados</a:t>
            </a:r>
            <a:r>
              <a:rPr lang="en-US" sz="2800" dirty="0">
                <a:effectLst/>
                <a:latin typeface="Google Sans"/>
                <a:ea typeface="Calibri" panose="020F0502020204030204" pitchFamily="34" charset="0"/>
                <a:cs typeface="Calibri" panose="020F0502020204030204" pitchFamily="34" charset="0"/>
              </a:rPr>
              <a:t>.</a:t>
            </a:r>
            <a:endParaRPr lang="es-MX" sz="2800" dirty="0">
              <a:effectLst/>
              <a:latin typeface="Google Sans"/>
              <a:ea typeface="Calibri" panose="020F0502020204030204" pitchFamily="34" charset="0"/>
              <a:cs typeface="Times New Roman" panose="02020603050405020304" pitchFamily="18" charset="0"/>
            </a:endParaRPr>
          </a:p>
          <a:p>
            <a:pPr algn="just">
              <a:lnSpc>
                <a:spcPts val="2800"/>
              </a:lnSpc>
              <a:spcBef>
                <a:spcPct val="0"/>
              </a:spcBef>
            </a:pPr>
            <a:endParaRPr lang="es-MX" altLang="es-MX" sz="2000" dirty="0">
              <a:solidFill>
                <a:srgbClr val="595959"/>
              </a:solidFill>
              <a:latin typeface="Calibri" panose="020F0502020204030204" pitchFamily="34" charset="0"/>
              <a:ea typeface="Calibri" panose="020F0502020204030204" pitchFamily="34" charset="0"/>
              <a:cs typeface="Times New Roman" panose="02020603050405020304" pitchFamily="18" charset="0"/>
              <a:sym typeface="Roboto Mono Medium" charset="0"/>
            </a:endParaRPr>
          </a:p>
          <a:p>
            <a:pPr algn="just">
              <a:lnSpc>
                <a:spcPts val="2800"/>
              </a:lnSpc>
              <a:spcBef>
                <a:spcPct val="0"/>
              </a:spcBef>
            </a:pPr>
            <a:endParaRPr lang="en-US" sz="2000" b="1" dirty="0">
              <a:solidFill>
                <a:srgbClr val="0E2F5F"/>
              </a:solidFill>
              <a:latin typeface="Aileron Bold"/>
              <a:ea typeface="Aileron Bold"/>
              <a:cs typeface="Aileron Bold"/>
              <a:sym typeface="Aileron Bold"/>
            </a:endParaRPr>
          </a:p>
          <a:p>
            <a:pPr algn="just">
              <a:lnSpc>
                <a:spcPts val="2800"/>
              </a:lnSpc>
              <a:spcBef>
                <a:spcPct val="0"/>
              </a:spcBef>
            </a:pPr>
            <a:endParaRPr lang="en-US" sz="2000" b="1" dirty="0">
              <a:solidFill>
                <a:srgbClr val="0E2F5F"/>
              </a:solidFill>
              <a:latin typeface="Aileron Bold"/>
              <a:ea typeface="Aileron Bold"/>
              <a:cs typeface="Aileron Bold"/>
              <a:sym typeface="Aileron Bold"/>
            </a:endParaRPr>
          </a:p>
          <a:p>
            <a:pPr algn="just">
              <a:lnSpc>
                <a:spcPts val="2800"/>
              </a:lnSpc>
              <a:spcBef>
                <a:spcPct val="0"/>
              </a:spcBef>
            </a:pPr>
            <a:r>
              <a:rPr lang="en-US" sz="2800" b="1" dirty="0">
                <a:solidFill>
                  <a:srgbClr val="0E2F5F"/>
                </a:solidFill>
                <a:latin typeface="Aileron Bold"/>
                <a:ea typeface="Aileron Bold"/>
                <a:cs typeface="Aileron Bold"/>
                <a:sym typeface="Aileron Bold"/>
              </a:rPr>
              <a:t>Palabras clave:  </a:t>
            </a:r>
            <a:r>
              <a:rPr lang="en-US" sz="2800" b="1" dirty="0" err="1">
                <a:solidFill>
                  <a:srgbClr val="0E2F5F"/>
                </a:solidFill>
                <a:latin typeface="Aileron Bold"/>
                <a:ea typeface="Aileron Bold"/>
                <a:cs typeface="Aileron Bold"/>
                <a:sym typeface="Aileron Bold"/>
              </a:rPr>
              <a:t>Enseñanza</a:t>
            </a:r>
            <a:r>
              <a:rPr lang="en-US" sz="2800" b="1" dirty="0">
                <a:solidFill>
                  <a:srgbClr val="0E2F5F"/>
                </a:solidFill>
                <a:latin typeface="Aileron Bold"/>
                <a:ea typeface="Aileron Bold"/>
                <a:cs typeface="Aileron Bold"/>
                <a:sym typeface="Aileron Bold"/>
              </a:rPr>
              <a:t>, </a:t>
            </a:r>
            <a:r>
              <a:rPr lang="en-US" sz="2800" b="1" dirty="0" err="1">
                <a:solidFill>
                  <a:srgbClr val="0E2F5F"/>
                </a:solidFill>
                <a:latin typeface="Aileron Bold"/>
                <a:ea typeface="Aileron Bold"/>
                <a:cs typeface="Aileron Bold"/>
                <a:sym typeface="Aileron Bold"/>
              </a:rPr>
              <a:t>Estudiantes</a:t>
            </a:r>
            <a:r>
              <a:rPr lang="en-US" sz="2800" b="1" dirty="0">
                <a:solidFill>
                  <a:srgbClr val="0E2F5F"/>
                </a:solidFill>
                <a:latin typeface="Aileron Bold"/>
                <a:ea typeface="Aileron Bold"/>
                <a:cs typeface="Aileron Bold"/>
                <a:sym typeface="Aileron Bold"/>
              </a:rPr>
              <a:t>, </a:t>
            </a:r>
            <a:r>
              <a:rPr lang="en-US" sz="2800" b="1" dirty="0" err="1">
                <a:solidFill>
                  <a:srgbClr val="0E2F5F"/>
                </a:solidFill>
                <a:latin typeface="Aileron Bold"/>
                <a:ea typeface="Aileron Bold"/>
                <a:cs typeface="Aileron Bold"/>
                <a:sym typeface="Aileron Bold"/>
              </a:rPr>
              <a:t>Recursos</a:t>
            </a:r>
            <a:r>
              <a:rPr lang="en-US" sz="2800" b="1" dirty="0">
                <a:solidFill>
                  <a:srgbClr val="0E2F5F"/>
                </a:solidFill>
                <a:latin typeface="Aileron Bold"/>
                <a:ea typeface="Aileron Bold"/>
                <a:cs typeface="Aileron Bold"/>
                <a:sym typeface="Aileron Bold"/>
              </a:rPr>
              <a:t> </a:t>
            </a:r>
            <a:r>
              <a:rPr lang="en-US" sz="2800" b="1" dirty="0" err="1">
                <a:solidFill>
                  <a:srgbClr val="0E2F5F"/>
                </a:solidFill>
                <a:latin typeface="Aileron Bold"/>
                <a:ea typeface="Aileron Bold"/>
                <a:cs typeface="Aileron Bold"/>
                <a:sym typeface="Aileron Bold"/>
              </a:rPr>
              <a:t>educativos</a:t>
            </a:r>
            <a:endParaRPr lang="en-US" sz="2800" b="1" dirty="0">
              <a:solidFill>
                <a:srgbClr val="0E2F5F"/>
              </a:solidFill>
              <a:latin typeface="Aileron Bold"/>
              <a:ea typeface="Aileron Bold"/>
              <a:cs typeface="Aileron Bold"/>
              <a:sym typeface="Aileron Bold"/>
            </a:endParaRPr>
          </a:p>
          <a:p>
            <a:pPr algn="just">
              <a:lnSpc>
                <a:spcPts val="2800"/>
              </a:lnSpc>
              <a:spcBef>
                <a:spcPct val="0"/>
              </a:spcBef>
            </a:pPr>
            <a:endParaRPr lang="en-US" sz="2000" b="1" dirty="0">
              <a:solidFill>
                <a:srgbClr val="0E2F5F"/>
              </a:solidFill>
              <a:latin typeface="Aileron Bold"/>
              <a:ea typeface="Aileron"/>
              <a:cs typeface="Aileron"/>
              <a:sym typeface="Aileron Bold"/>
            </a:endParaRPr>
          </a:p>
          <a:p>
            <a:pPr algn="just">
              <a:lnSpc>
                <a:spcPts val="2800"/>
              </a:lnSpc>
              <a:spcBef>
                <a:spcPct val="0"/>
              </a:spcBef>
            </a:pPr>
            <a:r>
              <a:rPr lang="en-US" sz="2000" b="1" dirty="0">
                <a:solidFill>
                  <a:srgbClr val="0E2F5F"/>
                </a:solidFill>
                <a:latin typeface="Aileron Bold"/>
                <a:ea typeface="Aileron Bold"/>
                <a:cs typeface="Aileron Bold"/>
                <a:sym typeface="Aileron Bold"/>
              </a:rPr>
              <a:t> </a:t>
            </a:r>
            <a:endParaRPr lang="en-US" sz="2000" dirty="0">
              <a:solidFill>
                <a:srgbClr val="0E2F5F"/>
              </a:solidFill>
              <a:latin typeface="Aileron"/>
              <a:ea typeface="Aileron"/>
              <a:cs typeface="Aileron"/>
              <a:sym typeface="Aileron"/>
            </a:endParaRPr>
          </a:p>
        </p:txBody>
      </p:sp>
      <p:sp>
        <p:nvSpPr>
          <p:cNvPr id="16" name="TextBox 16"/>
          <p:cNvSpPr txBox="1"/>
          <p:nvPr/>
        </p:nvSpPr>
        <p:spPr>
          <a:xfrm>
            <a:off x="1554594" y="7477450"/>
            <a:ext cx="5124249" cy="1771832"/>
          </a:xfrm>
          <a:prstGeom prst="rect">
            <a:avLst/>
          </a:prstGeom>
        </p:spPr>
        <p:txBody>
          <a:bodyPr lIns="0" tIns="0" rIns="0" bIns="0" rtlCol="0" anchor="t">
            <a:spAutoFit/>
          </a:bodyPr>
          <a:lstStyle/>
          <a:p>
            <a:pPr algn="ctr">
              <a:lnSpc>
                <a:spcPts val="2800"/>
              </a:lnSpc>
            </a:pPr>
            <a:r>
              <a:rPr lang="en-US" sz="2000" dirty="0" err="1">
                <a:solidFill>
                  <a:srgbClr val="0E2F5F"/>
                </a:solidFill>
                <a:latin typeface="Open Sans"/>
                <a:ea typeface="Open Sans"/>
                <a:cs typeface="Open Sans"/>
                <a:sym typeface="Open Sans"/>
              </a:rPr>
              <a:t>Figura</a:t>
            </a:r>
            <a:r>
              <a:rPr lang="en-US" sz="2000" dirty="0">
                <a:solidFill>
                  <a:srgbClr val="0E2F5F"/>
                </a:solidFill>
                <a:latin typeface="Open Sans"/>
                <a:ea typeface="Open Sans"/>
                <a:cs typeface="Open Sans"/>
                <a:sym typeface="Open Sans"/>
              </a:rPr>
              <a:t> 1</a:t>
            </a:r>
          </a:p>
          <a:p>
            <a:pPr algn="ctr">
              <a:lnSpc>
                <a:spcPts val="2800"/>
              </a:lnSpc>
            </a:pPr>
            <a:r>
              <a:rPr lang="en-US" sz="2000" dirty="0" err="1">
                <a:solidFill>
                  <a:srgbClr val="0E2F5F"/>
                </a:solidFill>
                <a:latin typeface="Open Sans"/>
                <a:ea typeface="Open Sans"/>
                <a:cs typeface="Open Sans"/>
                <a:sym typeface="Open Sans"/>
              </a:rPr>
              <a:t>Recursos</a:t>
            </a:r>
            <a:r>
              <a:rPr lang="en-US" sz="2000" dirty="0">
                <a:solidFill>
                  <a:srgbClr val="0E2F5F"/>
                </a:solidFill>
                <a:latin typeface="Open Sans"/>
                <a:ea typeface="Open Sans"/>
                <a:cs typeface="Open Sans"/>
                <a:sym typeface="Open Sans"/>
              </a:rPr>
              <a:t> </a:t>
            </a:r>
            <a:r>
              <a:rPr lang="en-US" sz="2000" dirty="0" err="1">
                <a:solidFill>
                  <a:srgbClr val="0E2F5F"/>
                </a:solidFill>
                <a:latin typeface="Open Sans"/>
                <a:ea typeface="Open Sans"/>
                <a:cs typeface="Open Sans"/>
                <a:sym typeface="Open Sans"/>
              </a:rPr>
              <a:t>educativos</a:t>
            </a:r>
            <a:r>
              <a:rPr lang="en-US" sz="2000" dirty="0">
                <a:solidFill>
                  <a:srgbClr val="0E2F5F"/>
                </a:solidFill>
                <a:latin typeface="Open Sans"/>
                <a:ea typeface="Open Sans"/>
                <a:cs typeface="Open Sans"/>
                <a:sym typeface="Open Sans"/>
              </a:rPr>
              <a:t>, </a:t>
            </a:r>
            <a:r>
              <a:rPr lang="es-MX" sz="2000" dirty="0"/>
              <a:t>https://cedec.intef.es/que-puede-aportar-una-politica-de-rea-hoy-a-los-planes-educativos/</a:t>
            </a:r>
          </a:p>
          <a:p>
            <a:pPr algn="ctr">
              <a:lnSpc>
                <a:spcPts val="2800"/>
              </a:lnSpc>
            </a:pPr>
            <a:r>
              <a:rPr lang="en-US" sz="2000" dirty="0">
                <a:solidFill>
                  <a:srgbClr val="0E2F5F"/>
                </a:solidFill>
                <a:latin typeface="Open Sans"/>
                <a:ea typeface="Open Sans"/>
                <a:cs typeface="Open Sans"/>
                <a:sym typeface="Open Sans"/>
              </a:rPr>
              <a:t>  </a:t>
            </a:r>
          </a:p>
        </p:txBody>
      </p:sp>
      <p:pic>
        <p:nvPicPr>
          <p:cNvPr id="17" name="Imagen 16">
            <a:extLst>
              <a:ext uri="{FF2B5EF4-FFF2-40B4-BE49-F238E27FC236}">
                <a16:creationId xmlns:a16="http://schemas.microsoft.com/office/drawing/2014/main" id="{B30250C3-9D10-4541-AED8-3B498C0518F3}"/>
              </a:ext>
            </a:extLst>
          </p:cNvPr>
          <p:cNvPicPr>
            <a:picLocks noChangeAspect="1"/>
          </p:cNvPicPr>
          <p:nvPr/>
        </p:nvPicPr>
        <p:blipFill>
          <a:blip r:embed="rId10"/>
          <a:stretch>
            <a:fillRect/>
          </a:stretch>
        </p:blipFill>
        <p:spPr>
          <a:xfrm>
            <a:off x="1067955" y="3259362"/>
            <a:ext cx="5610888" cy="41243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205C288-7E22-4C54-86BB-7C0317FDDB70}"/>
              </a:ext>
            </a:extLst>
          </p:cNvPr>
          <p:cNvSpPr/>
          <p:nvPr/>
        </p:nvSpPr>
        <p:spPr>
          <a:xfrm>
            <a:off x="15762728" y="5653951"/>
            <a:ext cx="5050544" cy="5050544"/>
          </a:xfrm>
          <a:custGeom>
            <a:avLst/>
            <a:gdLst/>
            <a:ahLst/>
            <a:cxnLst/>
            <a:rect l="l" t="t" r="r" b="b"/>
            <a:pathLst>
              <a:path w="5050544" h="5050544">
                <a:moveTo>
                  <a:pt x="0" y="0"/>
                </a:moveTo>
                <a:lnTo>
                  <a:pt x="5050544" y="0"/>
                </a:lnTo>
                <a:lnTo>
                  <a:pt x="5050544" y="5050544"/>
                </a:lnTo>
                <a:lnTo>
                  <a:pt x="0" y="50505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grpSp>
        <p:nvGrpSpPr>
          <p:cNvPr id="3" name="Group 3">
            <a:extLst>
              <a:ext uri="{FF2B5EF4-FFF2-40B4-BE49-F238E27FC236}">
                <a16:creationId xmlns:a16="http://schemas.microsoft.com/office/drawing/2014/main" id="{7359B590-4646-4357-83D1-CE895C7A50B7}"/>
              </a:ext>
            </a:extLst>
          </p:cNvPr>
          <p:cNvGrpSpPr/>
          <p:nvPr/>
        </p:nvGrpSpPr>
        <p:grpSpPr>
          <a:xfrm>
            <a:off x="1028700" y="4392170"/>
            <a:ext cx="5650143" cy="5894830"/>
            <a:chOff x="0" y="0"/>
            <a:chExt cx="1488104" cy="1552548"/>
          </a:xfrm>
        </p:grpSpPr>
        <p:sp>
          <p:nvSpPr>
            <p:cNvPr id="4" name="Freeform 4">
              <a:extLst>
                <a:ext uri="{FF2B5EF4-FFF2-40B4-BE49-F238E27FC236}">
                  <a16:creationId xmlns:a16="http://schemas.microsoft.com/office/drawing/2014/main" id="{4E44C7D1-ACC7-47EA-9956-EC629BB8A1CE}"/>
                </a:ext>
              </a:extLst>
            </p:cNvPr>
            <p:cNvSpPr/>
            <p:nvPr/>
          </p:nvSpPr>
          <p:spPr>
            <a:xfrm>
              <a:off x="0" y="0"/>
              <a:ext cx="1488104" cy="1552548"/>
            </a:xfrm>
            <a:custGeom>
              <a:avLst/>
              <a:gdLst/>
              <a:ahLst/>
              <a:cxnLst/>
              <a:rect l="l" t="t" r="r" b="b"/>
              <a:pathLst>
                <a:path w="1488104" h="1552548">
                  <a:moveTo>
                    <a:pt x="0" y="0"/>
                  </a:moveTo>
                  <a:lnTo>
                    <a:pt x="1488104" y="0"/>
                  </a:lnTo>
                  <a:lnTo>
                    <a:pt x="1488104" y="1552548"/>
                  </a:lnTo>
                  <a:lnTo>
                    <a:pt x="0" y="1552548"/>
                  </a:lnTo>
                  <a:close/>
                </a:path>
              </a:pathLst>
            </a:custGeom>
            <a:solidFill>
              <a:srgbClr val="E1EDFC"/>
            </a:solidFill>
          </p:spPr>
          <p:txBody>
            <a:bodyPr/>
            <a:lstStyle/>
            <a:p>
              <a:endParaRPr lang="es-MX"/>
            </a:p>
          </p:txBody>
        </p:sp>
        <p:sp>
          <p:nvSpPr>
            <p:cNvPr id="5" name="TextBox 5">
              <a:extLst>
                <a:ext uri="{FF2B5EF4-FFF2-40B4-BE49-F238E27FC236}">
                  <a16:creationId xmlns:a16="http://schemas.microsoft.com/office/drawing/2014/main" id="{41B51FC3-77E4-442F-B349-87ED4E3B315A}"/>
                </a:ext>
              </a:extLst>
            </p:cNvPr>
            <p:cNvSpPr txBox="1"/>
            <p:nvPr/>
          </p:nvSpPr>
          <p:spPr>
            <a:xfrm>
              <a:off x="0" y="-47625"/>
              <a:ext cx="1488104" cy="1600173"/>
            </a:xfrm>
            <a:prstGeom prst="rect">
              <a:avLst/>
            </a:prstGeom>
          </p:spPr>
          <p:txBody>
            <a:bodyPr lIns="50800" tIns="50800" rIns="50800" bIns="50800" rtlCol="0" anchor="ctr"/>
            <a:lstStyle/>
            <a:p>
              <a:pPr algn="ctr">
                <a:lnSpc>
                  <a:spcPts val="2800"/>
                </a:lnSpc>
              </a:pPr>
              <a:endParaRPr/>
            </a:p>
          </p:txBody>
        </p:sp>
      </p:grpSp>
      <p:grpSp>
        <p:nvGrpSpPr>
          <p:cNvPr id="8" name="Group 8">
            <a:extLst>
              <a:ext uri="{FF2B5EF4-FFF2-40B4-BE49-F238E27FC236}">
                <a16:creationId xmlns:a16="http://schemas.microsoft.com/office/drawing/2014/main" id="{8A81786F-39D9-4AEA-988C-1B1897939727}"/>
              </a:ext>
            </a:extLst>
          </p:cNvPr>
          <p:cNvGrpSpPr/>
          <p:nvPr/>
        </p:nvGrpSpPr>
        <p:grpSpPr>
          <a:xfrm>
            <a:off x="4648406" y="1028700"/>
            <a:ext cx="1858734" cy="1858734"/>
            <a:chOff x="0" y="0"/>
            <a:chExt cx="812800" cy="812800"/>
          </a:xfrm>
        </p:grpSpPr>
        <p:sp>
          <p:nvSpPr>
            <p:cNvPr id="9" name="Freeform 9">
              <a:extLst>
                <a:ext uri="{FF2B5EF4-FFF2-40B4-BE49-F238E27FC236}">
                  <a16:creationId xmlns:a16="http://schemas.microsoft.com/office/drawing/2014/main" id="{36D6806B-1793-4B23-B5B8-64B55EEA48D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188CC"/>
            </a:solidFill>
          </p:spPr>
          <p:txBody>
            <a:bodyPr/>
            <a:lstStyle/>
            <a:p>
              <a:endParaRPr lang="es-MX"/>
            </a:p>
          </p:txBody>
        </p:sp>
        <p:sp>
          <p:nvSpPr>
            <p:cNvPr id="10" name="TextBox 10">
              <a:extLst>
                <a:ext uri="{FF2B5EF4-FFF2-40B4-BE49-F238E27FC236}">
                  <a16:creationId xmlns:a16="http://schemas.microsoft.com/office/drawing/2014/main" id="{CE90BB5B-D409-42C2-A6CF-F2BC270128D3}"/>
                </a:ext>
              </a:extLst>
            </p:cNvPr>
            <p:cNvSpPr txBox="1"/>
            <p:nvPr/>
          </p:nvSpPr>
          <p:spPr>
            <a:xfrm>
              <a:off x="76200" y="28575"/>
              <a:ext cx="660400" cy="708025"/>
            </a:xfrm>
            <a:prstGeom prst="rect">
              <a:avLst/>
            </a:prstGeom>
          </p:spPr>
          <p:txBody>
            <a:bodyPr lIns="50800" tIns="50800" rIns="50800" bIns="50800" rtlCol="0" anchor="ctr"/>
            <a:lstStyle/>
            <a:p>
              <a:pPr algn="ctr">
                <a:lnSpc>
                  <a:spcPts val="2800"/>
                </a:lnSpc>
              </a:pPr>
              <a:endParaRPr/>
            </a:p>
          </p:txBody>
        </p:sp>
      </p:grpSp>
      <p:sp>
        <p:nvSpPr>
          <p:cNvPr id="11" name="Freeform 11">
            <a:extLst>
              <a:ext uri="{FF2B5EF4-FFF2-40B4-BE49-F238E27FC236}">
                <a16:creationId xmlns:a16="http://schemas.microsoft.com/office/drawing/2014/main" id="{1B18D7FE-F150-47D1-BCB7-4BDCCAB54529}"/>
              </a:ext>
            </a:extLst>
          </p:cNvPr>
          <p:cNvSpPr/>
          <p:nvPr/>
        </p:nvSpPr>
        <p:spPr>
          <a:xfrm>
            <a:off x="7191767" y="9605386"/>
            <a:ext cx="2763919" cy="882511"/>
          </a:xfrm>
          <a:custGeom>
            <a:avLst/>
            <a:gdLst/>
            <a:ahLst/>
            <a:cxnLst/>
            <a:rect l="l" t="t" r="r" b="b"/>
            <a:pathLst>
              <a:path w="2763919" h="882511">
                <a:moveTo>
                  <a:pt x="0" y="0"/>
                </a:moveTo>
                <a:lnTo>
                  <a:pt x="2763919" y="0"/>
                </a:lnTo>
                <a:lnTo>
                  <a:pt x="2763919" y="882511"/>
                </a:lnTo>
                <a:lnTo>
                  <a:pt x="0" y="8825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MX"/>
          </a:p>
        </p:txBody>
      </p:sp>
      <p:sp>
        <p:nvSpPr>
          <p:cNvPr id="12" name="Freeform 12">
            <a:extLst>
              <a:ext uri="{FF2B5EF4-FFF2-40B4-BE49-F238E27FC236}">
                <a16:creationId xmlns:a16="http://schemas.microsoft.com/office/drawing/2014/main" id="{0B07649B-2296-4586-B1B2-0EFD89E17DD5}"/>
              </a:ext>
            </a:extLst>
          </p:cNvPr>
          <p:cNvSpPr/>
          <p:nvPr/>
        </p:nvSpPr>
        <p:spPr>
          <a:xfrm>
            <a:off x="10470036" y="9817375"/>
            <a:ext cx="1483489" cy="458533"/>
          </a:xfrm>
          <a:custGeom>
            <a:avLst/>
            <a:gdLst/>
            <a:ahLst/>
            <a:cxnLst/>
            <a:rect l="l" t="t" r="r" b="b"/>
            <a:pathLst>
              <a:path w="1483489" h="458533">
                <a:moveTo>
                  <a:pt x="0" y="0"/>
                </a:moveTo>
                <a:lnTo>
                  <a:pt x="1483489" y="0"/>
                </a:lnTo>
                <a:lnTo>
                  <a:pt x="1483489" y="458533"/>
                </a:lnTo>
                <a:lnTo>
                  <a:pt x="0" y="4585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s-MX"/>
          </a:p>
        </p:txBody>
      </p:sp>
      <p:sp>
        <p:nvSpPr>
          <p:cNvPr id="13" name="Freeform 13">
            <a:extLst>
              <a:ext uri="{FF2B5EF4-FFF2-40B4-BE49-F238E27FC236}">
                <a16:creationId xmlns:a16="http://schemas.microsoft.com/office/drawing/2014/main" id="{C0EC017C-581F-481A-AD4A-563F37D0EEBF}"/>
              </a:ext>
            </a:extLst>
          </p:cNvPr>
          <p:cNvSpPr/>
          <p:nvPr/>
        </p:nvSpPr>
        <p:spPr>
          <a:xfrm>
            <a:off x="14610081" y="6314457"/>
            <a:ext cx="1025128" cy="1025128"/>
          </a:xfrm>
          <a:custGeom>
            <a:avLst/>
            <a:gdLst/>
            <a:ahLst/>
            <a:cxnLst/>
            <a:rect l="l" t="t" r="r" b="b"/>
            <a:pathLst>
              <a:path w="1025128" h="1025128">
                <a:moveTo>
                  <a:pt x="0" y="0"/>
                </a:moveTo>
                <a:lnTo>
                  <a:pt x="1025127" y="0"/>
                </a:lnTo>
                <a:lnTo>
                  <a:pt x="1025127" y="1025128"/>
                </a:lnTo>
                <a:lnTo>
                  <a:pt x="0" y="1025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14" name="Freeform 14">
            <a:extLst>
              <a:ext uri="{FF2B5EF4-FFF2-40B4-BE49-F238E27FC236}">
                <a16:creationId xmlns:a16="http://schemas.microsoft.com/office/drawing/2014/main" id="{2F128E6B-1C8F-4EAC-902A-E34077A17A83}"/>
              </a:ext>
            </a:extLst>
          </p:cNvPr>
          <p:cNvSpPr/>
          <p:nvPr/>
        </p:nvSpPr>
        <p:spPr>
          <a:xfrm>
            <a:off x="5124249" y="1491827"/>
            <a:ext cx="907049" cy="932480"/>
          </a:xfrm>
          <a:custGeom>
            <a:avLst/>
            <a:gdLst/>
            <a:ahLst/>
            <a:cxnLst/>
            <a:rect l="l" t="t" r="r" b="b"/>
            <a:pathLst>
              <a:path w="907049" h="932480">
                <a:moveTo>
                  <a:pt x="0" y="0"/>
                </a:moveTo>
                <a:lnTo>
                  <a:pt x="907048" y="0"/>
                </a:lnTo>
                <a:lnTo>
                  <a:pt x="907048" y="932480"/>
                </a:lnTo>
                <a:lnTo>
                  <a:pt x="0" y="9324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s-MX"/>
          </a:p>
        </p:txBody>
      </p:sp>
      <p:sp>
        <p:nvSpPr>
          <p:cNvPr id="15" name="TextBox 15">
            <a:extLst>
              <a:ext uri="{FF2B5EF4-FFF2-40B4-BE49-F238E27FC236}">
                <a16:creationId xmlns:a16="http://schemas.microsoft.com/office/drawing/2014/main" id="{7E352B73-0193-4768-BCD9-5E4D17AA4C11}"/>
              </a:ext>
            </a:extLst>
          </p:cNvPr>
          <p:cNvSpPr txBox="1"/>
          <p:nvPr/>
        </p:nvSpPr>
        <p:spPr>
          <a:xfrm>
            <a:off x="7191767" y="1322119"/>
            <a:ext cx="10661023" cy="6304290"/>
          </a:xfrm>
          <a:prstGeom prst="rect">
            <a:avLst/>
          </a:prstGeom>
        </p:spPr>
        <p:txBody>
          <a:bodyPr lIns="0" tIns="0" rIns="0" bIns="0" rtlCol="0" anchor="t">
            <a:spAutoFit/>
          </a:bodyPr>
          <a:lstStyle/>
          <a:p>
            <a:pPr algn="just">
              <a:lnSpc>
                <a:spcPts val="5040"/>
              </a:lnSpc>
              <a:spcBef>
                <a:spcPct val="0"/>
              </a:spcBef>
            </a:pPr>
            <a:r>
              <a:rPr lang="en-US" sz="3600" b="1" dirty="0">
                <a:solidFill>
                  <a:schemeClr val="accent1">
                    <a:lumMod val="75000"/>
                  </a:schemeClr>
                </a:solidFill>
                <a:latin typeface="Aileron Bold"/>
                <a:ea typeface="Aileron Bold"/>
                <a:cs typeface="Aileron Bold"/>
                <a:sym typeface="Aileron Bold"/>
              </a:rPr>
              <a:t>Abstract</a:t>
            </a:r>
          </a:p>
          <a:p>
            <a:pPr indent="449580" algn="just"/>
            <a:r>
              <a:rPr lang="en-US" sz="2800" dirty="0">
                <a:effectLst/>
                <a:latin typeface="Google Sans"/>
                <a:ea typeface="Calibri" panose="020F0502020204030204" pitchFamily="34" charset="0"/>
                <a:cs typeface="Calibri" panose="020F0502020204030204" pitchFamily="34" charset="0"/>
              </a:rPr>
              <a:t>Educational resources are the means teachers use to reinforce students' learning. These resources are based on the intended objectives of the teaching and the learning theories on which the teacher bases their work. The important thing is that they are designed in an innovative way. They can be created in physical form, with audiovisual materials. There are online resources, as well as manipulative materials or they can be created for students with special needs. Resources can be designed for any educational level. The important thing is that they fulfill the functions for which they were created.</a:t>
            </a:r>
          </a:p>
          <a:p>
            <a:pPr indent="449580" algn="just"/>
            <a:endParaRPr lang="en-US" altLang="es-MX" sz="2800" dirty="0">
              <a:solidFill>
                <a:srgbClr val="595959"/>
              </a:solidFill>
              <a:latin typeface="Google Sans"/>
              <a:ea typeface="Calibri" panose="020F0502020204030204" pitchFamily="34" charset="0"/>
              <a:cs typeface="Calibri" panose="020F0502020204030204" pitchFamily="34" charset="0"/>
              <a:sym typeface="Roboto Mono Medium" charset="0"/>
            </a:endParaRPr>
          </a:p>
          <a:p>
            <a:pPr indent="449580" algn="just"/>
            <a:endParaRPr lang="es-MX" altLang="es-MX" sz="2000" dirty="0">
              <a:solidFill>
                <a:srgbClr val="595959"/>
              </a:solidFill>
              <a:latin typeface="Calibri" panose="020F0502020204030204" pitchFamily="34" charset="0"/>
              <a:ea typeface="Calibri" panose="020F0502020204030204" pitchFamily="34" charset="0"/>
              <a:cs typeface="Times New Roman" panose="02020603050405020304" pitchFamily="18" charset="0"/>
              <a:sym typeface="Roboto Mono Medium" charset="0"/>
            </a:endParaRPr>
          </a:p>
          <a:p>
            <a:pPr algn="just">
              <a:lnSpc>
                <a:spcPts val="2800"/>
              </a:lnSpc>
              <a:spcBef>
                <a:spcPct val="0"/>
              </a:spcBef>
            </a:pPr>
            <a:r>
              <a:rPr lang="en-US" sz="2800" b="1" dirty="0">
                <a:solidFill>
                  <a:srgbClr val="0E2F5F"/>
                </a:solidFill>
                <a:latin typeface="Aileron Bold"/>
                <a:ea typeface="Aileron Bold"/>
                <a:cs typeface="Aileron Bold"/>
                <a:sym typeface="Aileron Bold"/>
              </a:rPr>
              <a:t>Keywords : Teaching, Students, Educational Resources</a:t>
            </a:r>
          </a:p>
          <a:p>
            <a:pPr algn="just">
              <a:lnSpc>
                <a:spcPts val="2800"/>
              </a:lnSpc>
              <a:spcBef>
                <a:spcPct val="0"/>
              </a:spcBef>
            </a:pPr>
            <a:endParaRPr lang="en-US" sz="2000" b="1" dirty="0">
              <a:solidFill>
                <a:srgbClr val="0E2F5F"/>
              </a:solidFill>
              <a:latin typeface="Aileron Bold"/>
              <a:ea typeface="Aileron"/>
              <a:cs typeface="Aileron"/>
              <a:sym typeface="Aileron Bold"/>
            </a:endParaRPr>
          </a:p>
          <a:p>
            <a:pPr algn="just">
              <a:lnSpc>
                <a:spcPts val="2800"/>
              </a:lnSpc>
              <a:spcBef>
                <a:spcPct val="0"/>
              </a:spcBef>
            </a:pPr>
            <a:r>
              <a:rPr lang="en-US" sz="2000" b="1" dirty="0">
                <a:solidFill>
                  <a:srgbClr val="0E2F5F"/>
                </a:solidFill>
                <a:latin typeface="Aileron Bold"/>
                <a:ea typeface="Aileron Bold"/>
                <a:cs typeface="Aileron Bold"/>
                <a:sym typeface="Aileron Bold"/>
              </a:rPr>
              <a:t> </a:t>
            </a:r>
          </a:p>
        </p:txBody>
      </p:sp>
      <p:sp>
        <p:nvSpPr>
          <p:cNvPr id="16" name="TextBox 16">
            <a:extLst>
              <a:ext uri="{FF2B5EF4-FFF2-40B4-BE49-F238E27FC236}">
                <a16:creationId xmlns:a16="http://schemas.microsoft.com/office/drawing/2014/main" id="{5E25817E-5B6B-49D2-9D62-6F60086E6127}"/>
              </a:ext>
            </a:extLst>
          </p:cNvPr>
          <p:cNvSpPr txBox="1"/>
          <p:nvPr/>
        </p:nvSpPr>
        <p:spPr>
          <a:xfrm>
            <a:off x="1554594" y="7477450"/>
            <a:ext cx="5124249" cy="701773"/>
          </a:xfrm>
          <a:prstGeom prst="rect">
            <a:avLst/>
          </a:prstGeom>
        </p:spPr>
        <p:txBody>
          <a:bodyPr lIns="0" tIns="0" rIns="0" bIns="0" rtlCol="0" anchor="t">
            <a:spAutoFit/>
          </a:bodyPr>
          <a:lstStyle/>
          <a:p>
            <a:pPr algn="ctr">
              <a:lnSpc>
                <a:spcPts val="2800"/>
              </a:lnSpc>
            </a:pPr>
            <a:r>
              <a:rPr lang="en-US" sz="2000" dirty="0" err="1">
                <a:solidFill>
                  <a:srgbClr val="0E2F5F"/>
                </a:solidFill>
                <a:latin typeface="Open Sans"/>
                <a:ea typeface="Open Sans"/>
                <a:cs typeface="Open Sans"/>
                <a:sym typeface="Open Sans"/>
              </a:rPr>
              <a:t>Figura</a:t>
            </a:r>
            <a:r>
              <a:rPr lang="en-US" sz="2000" dirty="0">
                <a:solidFill>
                  <a:srgbClr val="0E2F5F"/>
                </a:solidFill>
                <a:latin typeface="Open Sans"/>
                <a:ea typeface="Open Sans"/>
                <a:cs typeface="Open Sans"/>
                <a:sym typeface="Open Sans"/>
              </a:rPr>
              <a:t> 2. </a:t>
            </a:r>
            <a:r>
              <a:rPr lang="en-US" sz="2000" dirty="0" err="1">
                <a:solidFill>
                  <a:srgbClr val="0E2F5F"/>
                </a:solidFill>
                <a:latin typeface="Open Sans"/>
                <a:ea typeface="Open Sans"/>
                <a:cs typeface="Open Sans"/>
                <a:sym typeface="Open Sans"/>
              </a:rPr>
              <a:t>Agregar</a:t>
            </a:r>
            <a:r>
              <a:rPr lang="en-US" sz="2000" dirty="0">
                <a:solidFill>
                  <a:srgbClr val="0E2F5F"/>
                </a:solidFill>
                <a:latin typeface="Open Sans"/>
                <a:ea typeface="Open Sans"/>
                <a:cs typeface="Open Sans"/>
                <a:sym typeface="Open Sans"/>
              </a:rPr>
              <a:t> </a:t>
            </a:r>
            <a:r>
              <a:rPr lang="en-US" sz="2000" dirty="0" err="1">
                <a:solidFill>
                  <a:srgbClr val="0E2F5F"/>
                </a:solidFill>
                <a:latin typeface="Open Sans"/>
                <a:ea typeface="Open Sans"/>
                <a:cs typeface="Open Sans"/>
                <a:sym typeface="Open Sans"/>
              </a:rPr>
              <a:t>figura</a:t>
            </a:r>
            <a:r>
              <a:rPr lang="en-US" sz="2000" dirty="0">
                <a:solidFill>
                  <a:srgbClr val="0E2F5F"/>
                </a:solidFill>
                <a:latin typeface="Open Sans"/>
                <a:ea typeface="Open Sans"/>
                <a:cs typeface="Open Sans"/>
                <a:sym typeface="Open Sans"/>
              </a:rPr>
              <a:t> del </a:t>
            </a:r>
            <a:r>
              <a:rPr lang="en-US" sz="2000" dirty="0" err="1">
                <a:solidFill>
                  <a:srgbClr val="0E2F5F"/>
                </a:solidFill>
                <a:latin typeface="Open Sans"/>
                <a:ea typeface="Open Sans"/>
                <a:cs typeface="Open Sans"/>
                <a:sym typeface="Open Sans"/>
              </a:rPr>
              <a:t>recurso</a:t>
            </a:r>
            <a:r>
              <a:rPr lang="en-US" sz="2000" dirty="0">
                <a:solidFill>
                  <a:srgbClr val="0E2F5F"/>
                </a:solidFill>
                <a:latin typeface="Open Sans"/>
                <a:ea typeface="Open Sans"/>
                <a:cs typeface="Open Sans"/>
                <a:sym typeface="Open Sans"/>
              </a:rPr>
              <a:t> </a:t>
            </a:r>
            <a:r>
              <a:rPr lang="en-US" sz="2000" dirty="0" err="1">
                <a:solidFill>
                  <a:srgbClr val="0E2F5F"/>
                </a:solidFill>
                <a:latin typeface="Open Sans"/>
                <a:ea typeface="Open Sans"/>
                <a:cs typeface="Open Sans"/>
                <a:sym typeface="Open Sans"/>
              </a:rPr>
              <a:t>educativo</a:t>
            </a:r>
            <a:r>
              <a:rPr lang="en-US" sz="2000" dirty="0">
                <a:solidFill>
                  <a:srgbClr val="0E2F5F"/>
                </a:solidFill>
                <a:latin typeface="Open Sans"/>
                <a:ea typeface="Open Sans"/>
                <a:cs typeface="Open Sans"/>
                <a:sym typeface="Open Sans"/>
              </a:rPr>
              <a:t>,  </a:t>
            </a:r>
            <a:r>
              <a:rPr lang="en-US" sz="2000" dirty="0" err="1">
                <a:solidFill>
                  <a:srgbClr val="0E2F5F"/>
                </a:solidFill>
                <a:latin typeface="Open Sans"/>
                <a:ea typeface="Open Sans"/>
                <a:cs typeface="Open Sans"/>
                <a:sym typeface="Open Sans"/>
              </a:rPr>
              <a:t>numerada</a:t>
            </a:r>
            <a:r>
              <a:rPr lang="en-US" sz="2000" dirty="0">
                <a:solidFill>
                  <a:srgbClr val="0E2F5F"/>
                </a:solidFill>
                <a:latin typeface="Open Sans"/>
                <a:ea typeface="Open Sans"/>
                <a:cs typeface="Open Sans"/>
                <a:sym typeface="Open Sans"/>
              </a:rPr>
              <a:t> con </a:t>
            </a:r>
            <a:r>
              <a:rPr lang="en-US" sz="2000" dirty="0" err="1">
                <a:solidFill>
                  <a:srgbClr val="0E2F5F"/>
                </a:solidFill>
                <a:latin typeface="Open Sans"/>
                <a:ea typeface="Open Sans"/>
                <a:cs typeface="Open Sans"/>
                <a:sym typeface="Open Sans"/>
              </a:rPr>
              <a:t>título</a:t>
            </a:r>
            <a:r>
              <a:rPr lang="en-US" sz="2000" dirty="0">
                <a:solidFill>
                  <a:srgbClr val="0E2F5F"/>
                </a:solidFill>
                <a:latin typeface="Open Sans"/>
                <a:ea typeface="Open Sans"/>
                <a:cs typeface="Open Sans"/>
                <a:sym typeface="Open Sans"/>
              </a:rPr>
              <a:t> y </a:t>
            </a:r>
            <a:r>
              <a:rPr lang="en-US" sz="2000" dirty="0" err="1">
                <a:solidFill>
                  <a:srgbClr val="0E2F5F"/>
                </a:solidFill>
                <a:latin typeface="Open Sans"/>
                <a:ea typeface="Open Sans"/>
                <a:cs typeface="Open Sans"/>
                <a:sym typeface="Open Sans"/>
              </a:rPr>
              <a:t>fuente</a:t>
            </a:r>
            <a:endParaRPr lang="en-US" sz="2000" dirty="0">
              <a:solidFill>
                <a:srgbClr val="0E2F5F"/>
              </a:solidFill>
              <a:latin typeface="Open Sans"/>
              <a:ea typeface="Open Sans"/>
              <a:cs typeface="Open Sans"/>
              <a:sym typeface="Open Sans"/>
            </a:endParaRPr>
          </a:p>
        </p:txBody>
      </p:sp>
      <p:pic>
        <p:nvPicPr>
          <p:cNvPr id="17" name="Picture 4" descr="Qué son los Recursos Didácticos? – EduKids">
            <a:extLst>
              <a:ext uri="{FF2B5EF4-FFF2-40B4-BE49-F238E27FC236}">
                <a16:creationId xmlns:a16="http://schemas.microsoft.com/office/drawing/2014/main" id="{A60B05B8-1DA5-4F69-8FE9-335F0AB3664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1646" y="3305198"/>
            <a:ext cx="5124249" cy="4078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503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658562" y="989663"/>
            <a:ext cx="960315" cy="960315"/>
          </a:xfrm>
          <a:custGeom>
            <a:avLst/>
            <a:gdLst/>
            <a:ahLst/>
            <a:cxnLst/>
            <a:rect l="l" t="t" r="r" b="b"/>
            <a:pathLst>
              <a:path w="960315" h="960315">
                <a:moveTo>
                  <a:pt x="0" y="0"/>
                </a:moveTo>
                <a:lnTo>
                  <a:pt x="960315" y="0"/>
                </a:lnTo>
                <a:lnTo>
                  <a:pt x="960315" y="960316"/>
                </a:lnTo>
                <a:lnTo>
                  <a:pt x="0" y="9603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3" name="TextBox 3"/>
          <p:cNvSpPr txBox="1"/>
          <p:nvPr/>
        </p:nvSpPr>
        <p:spPr>
          <a:xfrm>
            <a:off x="819956" y="1268641"/>
            <a:ext cx="13282450" cy="807745"/>
          </a:xfrm>
          <a:prstGeom prst="rect">
            <a:avLst/>
          </a:prstGeom>
        </p:spPr>
        <p:txBody>
          <a:bodyPr lIns="0" tIns="0" rIns="0" bIns="0" rtlCol="0" anchor="t">
            <a:spAutoFit/>
          </a:bodyPr>
          <a:lstStyle/>
          <a:p>
            <a:pPr algn="l">
              <a:lnSpc>
                <a:spcPts val="5715"/>
              </a:lnSpc>
            </a:pPr>
            <a:r>
              <a:rPr lang="en-US" sz="4500" b="1" dirty="0" err="1">
                <a:solidFill>
                  <a:srgbClr val="0E2F5F"/>
                </a:solidFill>
                <a:latin typeface="Akzidenz-Grotesk Heavy"/>
                <a:ea typeface="Akzidenz-Grotesk Heavy"/>
                <a:cs typeface="Akzidenz-Grotesk Heavy"/>
                <a:sym typeface="Akzidenz-Grotesk Heavy"/>
              </a:rPr>
              <a:t>Objetivo</a:t>
            </a:r>
            <a:endParaRPr lang="en-US" sz="4500" b="1" dirty="0">
              <a:solidFill>
                <a:srgbClr val="0E2F5F"/>
              </a:solidFill>
              <a:latin typeface="Akzidenz-Grotesk Heavy"/>
              <a:ea typeface="Akzidenz-Grotesk Heavy"/>
              <a:cs typeface="Akzidenz-Grotesk Heavy"/>
              <a:sym typeface="Akzidenz-Grotesk Heavy"/>
            </a:endParaRPr>
          </a:p>
        </p:txBody>
      </p:sp>
      <p:sp>
        <p:nvSpPr>
          <p:cNvPr id="5" name="TextBox 5"/>
          <p:cNvSpPr txBox="1"/>
          <p:nvPr/>
        </p:nvSpPr>
        <p:spPr>
          <a:xfrm>
            <a:off x="6352519" y="491328"/>
            <a:ext cx="5085619" cy="894973"/>
          </a:xfrm>
          <a:prstGeom prst="rect">
            <a:avLst/>
          </a:prstGeom>
        </p:spPr>
        <p:txBody>
          <a:bodyPr lIns="0" tIns="0" rIns="0" bIns="0" rtlCol="0" anchor="t">
            <a:spAutoFit/>
          </a:bodyPr>
          <a:lstStyle/>
          <a:p>
            <a:pPr algn="ctr">
              <a:lnSpc>
                <a:spcPts val="6798"/>
              </a:lnSpc>
            </a:pPr>
            <a:r>
              <a:rPr lang="en-US" sz="6600" b="1" dirty="0">
                <a:solidFill>
                  <a:srgbClr val="0E2F5F"/>
                </a:solidFill>
                <a:latin typeface="Barlow Condensed Heavy"/>
                <a:ea typeface="Barlow Condensed Heavy"/>
                <a:cs typeface="Barlow Condensed Heavy"/>
                <a:sym typeface="Barlow Condensed Heavy"/>
              </a:rPr>
              <a:t>INTRODUCCIÓN</a:t>
            </a:r>
          </a:p>
        </p:txBody>
      </p:sp>
      <p:sp>
        <p:nvSpPr>
          <p:cNvPr id="6" name="TextBox 6"/>
          <p:cNvSpPr txBox="1"/>
          <p:nvPr/>
        </p:nvSpPr>
        <p:spPr>
          <a:xfrm>
            <a:off x="343531" y="3389649"/>
            <a:ext cx="11848469" cy="6663363"/>
          </a:xfrm>
          <a:prstGeom prst="rect">
            <a:avLst/>
          </a:prstGeom>
        </p:spPr>
        <p:txBody>
          <a:bodyPr wrap="square" lIns="0" tIns="0" rIns="0" bIns="0" rtlCol="0" anchor="t">
            <a:spAutoFit/>
          </a:bodyPr>
          <a:lstStyle/>
          <a:p>
            <a:pPr algn="l">
              <a:lnSpc>
                <a:spcPts val="5715"/>
              </a:lnSpc>
            </a:pPr>
            <a:r>
              <a:rPr lang="en-US" sz="4500" b="1" dirty="0" err="1">
                <a:solidFill>
                  <a:srgbClr val="0E2F5F"/>
                </a:solidFill>
                <a:latin typeface="Akzidenz-Grotesk Heavy"/>
                <a:ea typeface="Akzidenz-Grotesk Heavy"/>
                <a:cs typeface="Akzidenz-Grotesk Heavy"/>
                <a:sym typeface="Akzidenz-Grotesk Heavy"/>
              </a:rPr>
              <a:t>Sustento</a:t>
            </a:r>
            <a:r>
              <a:rPr lang="en-US" sz="4500" b="1" dirty="0">
                <a:solidFill>
                  <a:srgbClr val="0E2F5F"/>
                </a:solidFill>
                <a:latin typeface="Akzidenz-Grotesk Heavy"/>
                <a:ea typeface="Akzidenz-Grotesk Heavy"/>
                <a:cs typeface="Akzidenz-Grotesk Heavy"/>
                <a:sym typeface="Akzidenz-Grotesk Heavy"/>
              </a:rPr>
              <a:t> </a:t>
            </a:r>
            <a:r>
              <a:rPr lang="en-US" sz="4500" b="1" dirty="0" err="1">
                <a:solidFill>
                  <a:srgbClr val="0E2F5F"/>
                </a:solidFill>
                <a:latin typeface="Akzidenz-Grotesk Heavy"/>
                <a:ea typeface="Akzidenz-Grotesk Heavy"/>
                <a:cs typeface="Akzidenz-Grotesk Heavy"/>
                <a:sym typeface="Akzidenz-Grotesk Heavy"/>
              </a:rPr>
              <a:t>teórico</a:t>
            </a:r>
            <a:endParaRPr lang="en-US" sz="4500" b="1" dirty="0">
              <a:solidFill>
                <a:srgbClr val="0E2F5F"/>
              </a:solidFill>
              <a:latin typeface="Akzidenz-Grotesk Heavy"/>
              <a:ea typeface="Akzidenz-Grotesk Heavy"/>
              <a:cs typeface="Akzidenz-Grotesk Heavy"/>
              <a:sym typeface="Akzidenz-Grotesk Heavy"/>
            </a:endParaRPr>
          </a:p>
          <a:p>
            <a:pPr algn="l">
              <a:lnSpc>
                <a:spcPts val="5715"/>
              </a:lnSpc>
            </a:pPr>
            <a:r>
              <a:rPr lang="en-US" sz="4500" b="1" dirty="0">
                <a:solidFill>
                  <a:srgbClr val="0E2F5F"/>
                </a:solidFill>
                <a:latin typeface="Akzidenz-Grotesk Heavy"/>
                <a:ea typeface="Akzidenz-Grotesk Heavy"/>
                <a:cs typeface="Akzidenz-Grotesk Heavy"/>
                <a:sym typeface="Akzidenz-Grotesk Heavy"/>
              </a:rPr>
              <a:t> </a:t>
            </a:r>
          </a:p>
          <a:p>
            <a:pPr indent="449580" algn="just"/>
            <a:r>
              <a:rPr lang="es-MX" sz="2000" dirty="0">
                <a:effectLst/>
                <a:latin typeface="Calibri" panose="020F0502020204030204" pitchFamily="34" charset="0"/>
                <a:ea typeface="Calibri" panose="020F0502020204030204" pitchFamily="34" charset="0"/>
                <a:cs typeface="Times New Roman" panose="02020603050405020304" pitchFamily="18" charset="0"/>
              </a:rPr>
              <a:t>El constructivismo plantea que existe una interacción entre el docente y los estudiantes, un intercambio dialéctico entre los conocimientos del docente y los del estudiante, de tal forma que se pueda llegar a una síntesis productiva para ambos y, en consecuencia, que los contenidos son revisados para lograr un aprendizaje significativo. (Ortiz, 2015)</a:t>
            </a:r>
          </a:p>
          <a:p>
            <a:pPr algn="just"/>
            <a:r>
              <a:rPr lang="es-MX" sz="2000" dirty="0">
                <a:effectLst/>
                <a:latin typeface="Calibri" panose="020F0502020204030204" pitchFamily="34" charset="0"/>
                <a:ea typeface="Calibri" panose="020F0502020204030204" pitchFamily="34" charset="0"/>
                <a:cs typeface="Times New Roman" panose="02020603050405020304" pitchFamily="18" charset="0"/>
              </a:rPr>
              <a:t> </a:t>
            </a:r>
          </a:p>
          <a:p>
            <a:pPr indent="449580" algn="just"/>
            <a:r>
              <a:rPr lang="es-MX" sz="2000" dirty="0">
                <a:effectLst/>
                <a:latin typeface="Calibri" panose="020F0502020204030204" pitchFamily="34" charset="0"/>
                <a:ea typeface="Calibri" panose="020F0502020204030204" pitchFamily="34" charset="0"/>
                <a:cs typeface="Times New Roman" panose="02020603050405020304" pitchFamily="18" charset="0"/>
              </a:rPr>
              <a:t>Para Piaget el desarrollo intelectual de cada persona, es un proceso donde se reestructura el conocimiento, que inicia con una influencia externa y crea un desequilibrio en la persona, dicho conocimiento modifica la estructura que existe en la mente del individuo, generando en su mente nuevas ideas o esquemas, a medida en que se desarrolla. (Saldarriaga-Zambrano, Bravo-Cedeño, &amp; Loor-Rivadeneira, 2016)</a:t>
            </a:r>
          </a:p>
          <a:p>
            <a:pPr algn="just"/>
            <a:r>
              <a:rPr lang="es-MX" sz="2000" dirty="0">
                <a:effectLst/>
                <a:latin typeface="Calibri" panose="020F0502020204030204" pitchFamily="34" charset="0"/>
                <a:ea typeface="Calibri" panose="020F0502020204030204" pitchFamily="34" charset="0"/>
                <a:cs typeface="Times New Roman" panose="02020603050405020304" pitchFamily="18" charset="0"/>
              </a:rPr>
              <a:t> </a:t>
            </a:r>
          </a:p>
          <a:p>
            <a:pPr indent="449580" algn="just"/>
            <a:r>
              <a:rPr lang="es-MX" sz="2000" dirty="0">
                <a:effectLst/>
                <a:latin typeface="Calibri" panose="020F0502020204030204" pitchFamily="34" charset="0"/>
                <a:ea typeface="Calibri" panose="020F0502020204030204" pitchFamily="34" charset="0"/>
                <a:cs typeface="Times New Roman" panose="02020603050405020304" pitchFamily="18" charset="0"/>
              </a:rPr>
              <a:t>Ausubel propone el concepto de “aprendizaje significativo” Para él, la “significatividad” sólo es posible si los estudiantes logran relacionar los nuevos conocimientos con los que ya poseen: “Ausubel hace una fuerte crítica al aprendizaje por descubrimiento y a la enseñanza mecánica repetitiva tradicional, indicando que ésta es ineficaz para el aprendizaje de las ciencias. Dice que aprender significa comprender siendo esto una condición indispensable que debe tenerse en cuenta en el alumno, puesto que ya tiene una idea sobre aquello que se le quiere enseñar. </a:t>
            </a:r>
          </a:p>
          <a:p>
            <a:pPr algn="just"/>
            <a:r>
              <a:rPr lang="es-MX"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9" name="Freeform 9"/>
          <p:cNvSpPr/>
          <p:nvPr/>
        </p:nvSpPr>
        <p:spPr>
          <a:xfrm>
            <a:off x="12105678" y="1643476"/>
            <a:ext cx="3076459" cy="3076459"/>
          </a:xfrm>
          <a:custGeom>
            <a:avLst/>
            <a:gdLst/>
            <a:ahLst/>
            <a:cxnLst/>
            <a:rect l="l" t="t" r="r" b="b"/>
            <a:pathLst>
              <a:path w="3076459" h="3076459">
                <a:moveTo>
                  <a:pt x="0" y="0"/>
                </a:moveTo>
                <a:lnTo>
                  <a:pt x="3076459" y="0"/>
                </a:lnTo>
                <a:lnTo>
                  <a:pt x="3076459" y="3076459"/>
                </a:lnTo>
                <a:lnTo>
                  <a:pt x="0" y="30764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grpSp>
        <p:nvGrpSpPr>
          <p:cNvPr id="10" name="Group 10"/>
          <p:cNvGrpSpPr/>
          <p:nvPr/>
        </p:nvGrpSpPr>
        <p:grpSpPr>
          <a:xfrm>
            <a:off x="12564260" y="2308374"/>
            <a:ext cx="5650143" cy="7788126"/>
            <a:chOff x="0" y="0"/>
            <a:chExt cx="1488104" cy="1692419"/>
          </a:xfrm>
        </p:grpSpPr>
        <p:sp>
          <p:nvSpPr>
            <p:cNvPr id="11" name="Freeform 11"/>
            <p:cNvSpPr/>
            <p:nvPr/>
          </p:nvSpPr>
          <p:spPr>
            <a:xfrm>
              <a:off x="0" y="0"/>
              <a:ext cx="1488104" cy="1692419"/>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sp>
          <p:nvSpPr>
            <p:cNvPr id="12" name="TextBox 12"/>
            <p:cNvSpPr txBox="1"/>
            <p:nvPr/>
          </p:nvSpPr>
          <p:spPr>
            <a:xfrm>
              <a:off x="0" y="-47625"/>
              <a:ext cx="1488104" cy="1740044"/>
            </a:xfrm>
            <a:prstGeom prst="rect">
              <a:avLst/>
            </a:prstGeom>
          </p:spPr>
          <p:txBody>
            <a:bodyPr lIns="50800" tIns="50800" rIns="50800" bIns="50800" rtlCol="0" anchor="ctr"/>
            <a:lstStyle/>
            <a:p>
              <a:pPr algn="ctr">
                <a:lnSpc>
                  <a:spcPts val="2800"/>
                </a:lnSpc>
              </a:pPr>
              <a:endParaRPr/>
            </a:p>
          </p:txBody>
        </p:sp>
      </p:grpSp>
      <p:sp>
        <p:nvSpPr>
          <p:cNvPr id="15" name="TextBox 15"/>
          <p:cNvSpPr txBox="1"/>
          <p:nvPr/>
        </p:nvSpPr>
        <p:spPr>
          <a:xfrm>
            <a:off x="12894266" y="9301023"/>
            <a:ext cx="5393734" cy="594971"/>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3. </a:t>
            </a:r>
            <a:r>
              <a:rPr lang="en-US" sz="1703" dirty="0" err="1">
                <a:solidFill>
                  <a:srgbClr val="0E2F5F"/>
                </a:solidFill>
                <a:latin typeface="Open Sans"/>
                <a:ea typeface="Open Sans"/>
                <a:cs typeface="Open Sans"/>
                <a:sym typeface="Open Sans"/>
              </a:rPr>
              <a:t>Pedagoteca</a:t>
            </a:r>
            <a:r>
              <a:rPr lang="en-US" sz="1703" dirty="0">
                <a:solidFill>
                  <a:srgbClr val="0E2F5F"/>
                </a:solidFill>
                <a:latin typeface="Open Sans"/>
                <a:ea typeface="Open Sans"/>
                <a:cs typeface="Open Sans"/>
                <a:sym typeface="Open Sans"/>
              </a:rPr>
              <a:t>.- WordPress.com </a:t>
            </a:r>
          </a:p>
          <a:p>
            <a:pPr algn="ctr">
              <a:lnSpc>
                <a:spcPts val="2385"/>
              </a:lnSpc>
            </a:pPr>
            <a:endParaRPr lang="en-US" sz="1703" dirty="0">
              <a:solidFill>
                <a:srgbClr val="0E2F5F"/>
              </a:solidFill>
              <a:latin typeface="Open Sans"/>
              <a:ea typeface="Open Sans"/>
              <a:cs typeface="Open Sans"/>
              <a:sym typeface="Open Sans"/>
            </a:endParaRPr>
          </a:p>
        </p:txBody>
      </p:sp>
      <p:sp>
        <p:nvSpPr>
          <p:cNvPr id="4" name="TextBox 4"/>
          <p:cNvSpPr txBox="1"/>
          <p:nvPr/>
        </p:nvSpPr>
        <p:spPr>
          <a:xfrm>
            <a:off x="819956" y="2308374"/>
            <a:ext cx="11865566" cy="1107996"/>
          </a:xfrm>
          <a:prstGeom prst="rect">
            <a:avLst/>
          </a:prstGeom>
        </p:spPr>
        <p:txBody>
          <a:bodyPr wrap="square" lIns="0" tIns="0" rIns="0" bIns="0" rtlCol="0" anchor="t">
            <a:spAutoFit/>
          </a:bodyPr>
          <a:lstStyle/>
          <a:p>
            <a:pPr marL="149225" indent="0" algn="just" eaLnBrk="1" hangingPunct="1">
              <a:spcBef>
                <a:spcPct val="0"/>
              </a:spcBef>
              <a:spcAft>
                <a:spcPct val="0"/>
              </a:spcAft>
              <a:buClr>
                <a:schemeClr val="accent2"/>
              </a:buClr>
              <a:buSzPts val="1300"/>
              <a:buFont typeface="Concert One" charset="0"/>
              <a:buNone/>
            </a:pPr>
            <a:r>
              <a:rPr lang="es-MX" altLang="es-MX" sz="2400" dirty="0">
                <a:solidFill>
                  <a:srgbClr val="595959"/>
                </a:solidFill>
                <a:latin typeface="Times New Roman" panose="02020603050405020304" pitchFamily="18" charset="0"/>
                <a:cs typeface="Times New Roman" panose="02020603050405020304" pitchFamily="18" charset="0"/>
                <a:sym typeface="Roboto Mono Medium" charset="0"/>
              </a:rPr>
              <a:t>Diseñar recursos educativos abiertos e innovadores y con esto fortalecer la labor docente, centrados en el valor humano del cuidado, la empatía y el compromiso social, respaldados con tecnología o sin ella.</a:t>
            </a:r>
            <a:endParaRPr lang="es-MX" altLang="es-MX" sz="2400" dirty="0">
              <a:solidFill>
                <a:srgbClr val="595959"/>
              </a:solidFill>
              <a:latin typeface="Calibri" panose="020F0502020204030204" pitchFamily="34" charset="0"/>
              <a:ea typeface="Calibri" panose="020F0502020204030204" pitchFamily="34" charset="0"/>
              <a:cs typeface="Times New Roman" panose="02020603050405020304" pitchFamily="18" charset="0"/>
              <a:sym typeface="Roboto Mono Medium" charset="0"/>
            </a:endParaRPr>
          </a:p>
        </p:txBody>
      </p:sp>
      <p:pic>
        <p:nvPicPr>
          <p:cNvPr id="8" name="Imagen 7">
            <a:extLst>
              <a:ext uri="{FF2B5EF4-FFF2-40B4-BE49-F238E27FC236}">
                <a16:creationId xmlns:a16="http://schemas.microsoft.com/office/drawing/2014/main" id="{5FEF4830-6303-46AD-8EBE-4CC0A3B79F4D}"/>
              </a:ext>
            </a:extLst>
          </p:cNvPr>
          <p:cNvPicPr>
            <a:picLocks noChangeAspect="1"/>
          </p:cNvPicPr>
          <p:nvPr/>
        </p:nvPicPr>
        <p:blipFill>
          <a:blip r:embed="rId4"/>
          <a:stretch>
            <a:fillRect/>
          </a:stretch>
        </p:blipFill>
        <p:spPr>
          <a:xfrm>
            <a:off x="12918461" y="2984018"/>
            <a:ext cx="5088934" cy="565950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163751" y="314494"/>
            <a:ext cx="960315" cy="960315"/>
          </a:xfrm>
          <a:custGeom>
            <a:avLst/>
            <a:gdLst/>
            <a:ahLst/>
            <a:cxnLst/>
            <a:rect l="l" t="t" r="r" b="b"/>
            <a:pathLst>
              <a:path w="960315" h="960315">
                <a:moveTo>
                  <a:pt x="0" y="0"/>
                </a:moveTo>
                <a:lnTo>
                  <a:pt x="960315" y="0"/>
                </a:lnTo>
                <a:lnTo>
                  <a:pt x="960315" y="960316"/>
                </a:lnTo>
                <a:lnTo>
                  <a:pt x="0" y="9603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5" name="TextBox 5"/>
          <p:cNvSpPr txBox="1"/>
          <p:nvPr/>
        </p:nvSpPr>
        <p:spPr>
          <a:xfrm>
            <a:off x="4876800" y="190500"/>
            <a:ext cx="5085619" cy="894973"/>
          </a:xfrm>
          <a:prstGeom prst="rect">
            <a:avLst/>
          </a:prstGeom>
        </p:spPr>
        <p:txBody>
          <a:bodyPr lIns="0" tIns="0" rIns="0" bIns="0" rtlCol="0" anchor="t">
            <a:spAutoFit/>
          </a:bodyPr>
          <a:lstStyle/>
          <a:p>
            <a:pPr algn="ctr">
              <a:lnSpc>
                <a:spcPts val="6798"/>
              </a:lnSpc>
            </a:pPr>
            <a:r>
              <a:rPr lang="en-US" sz="6600" b="1" dirty="0">
                <a:solidFill>
                  <a:srgbClr val="0E2F5F"/>
                </a:solidFill>
                <a:latin typeface="Barlow Condensed Heavy"/>
                <a:ea typeface="Barlow Condensed Heavy"/>
                <a:cs typeface="Barlow Condensed Heavy"/>
                <a:sym typeface="Barlow Condensed Heavy"/>
              </a:rPr>
              <a:t>INTRODUCCIÓN</a:t>
            </a:r>
          </a:p>
        </p:txBody>
      </p:sp>
      <p:sp>
        <p:nvSpPr>
          <p:cNvPr id="9" name="Freeform 9"/>
          <p:cNvSpPr/>
          <p:nvPr/>
        </p:nvSpPr>
        <p:spPr>
          <a:xfrm>
            <a:off x="11147293" y="1274810"/>
            <a:ext cx="3076459" cy="3076459"/>
          </a:xfrm>
          <a:custGeom>
            <a:avLst/>
            <a:gdLst/>
            <a:ahLst/>
            <a:cxnLst/>
            <a:rect l="l" t="t" r="r" b="b"/>
            <a:pathLst>
              <a:path w="3076459" h="3076459">
                <a:moveTo>
                  <a:pt x="0" y="0"/>
                </a:moveTo>
                <a:lnTo>
                  <a:pt x="3076459" y="0"/>
                </a:lnTo>
                <a:lnTo>
                  <a:pt x="3076459" y="3076459"/>
                </a:lnTo>
                <a:lnTo>
                  <a:pt x="0" y="30764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grpSp>
        <p:nvGrpSpPr>
          <p:cNvPr id="10" name="Group 10"/>
          <p:cNvGrpSpPr/>
          <p:nvPr/>
        </p:nvGrpSpPr>
        <p:grpSpPr>
          <a:xfrm>
            <a:off x="12598515" y="2036873"/>
            <a:ext cx="5650143" cy="7935633"/>
            <a:chOff x="0" y="0"/>
            <a:chExt cx="1488104" cy="1692419"/>
          </a:xfrm>
        </p:grpSpPr>
        <p:sp>
          <p:nvSpPr>
            <p:cNvPr id="11" name="Freeform 11"/>
            <p:cNvSpPr/>
            <p:nvPr/>
          </p:nvSpPr>
          <p:spPr>
            <a:xfrm>
              <a:off x="0" y="0"/>
              <a:ext cx="1488104" cy="1692419"/>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sp>
          <p:nvSpPr>
            <p:cNvPr id="12" name="TextBox 12"/>
            <p:cNvSpPr txBox="1"/>
            <p:nvPr/>
          </p:nvSpPr>
          <p:spPr>
            <a:xfrm>
              <a:off x="0" y="-47625"/>
              <a:ext cx="1488104" cy="1740044"/>
            </a:xfrm>
            <a:prstGeom prst="rect">
              <a:avLst/>
            </a:prstGeom>
          </p:spPr>
          <p:txBody>
            <a:bodyPr lIns="50800" tIns="50800" rIns="50800" bIns="50800" rtlCol="0" anchor="ctr"/>
            <a:lstStyle/>
            <a:p>
              <a:pPr algn="ctr">
                <a:lnSpc>
                  <a:spcPts val="2800"/>
                </a:lnSpc>
              </a:pPr>
              <a:endParaRPr/>
            </a:p>
          </p:txBody>
        </p:sp>
      </p:grpSp>
      <p:sp>
        <p:nvSpPr>
          <p:cNvPr id="15" name="TextBox 15"/>
          <p:cNvSpPr txBox="1"/>
          <p:nvPr/>
        </p:nvSpPr>
        <p:spPr>
          <a:xfrm>
            <a:off x="12685522" y="9043202"/>
            <a:ext cx="5393734" cy="902748"/>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4. </a:t>
            </a:r>
            <a:r>
              <a:rPr lang="en-US" sz="1703" dirty="0" err="1">
                <a:solidFill>
                  <a:srgbClr val="0E2F5F"/>
                </a:solidFill>
                <a:latin typeface="Open Sans"/>
                <a:ea typeface="Open Sans"/>
                <a:cs typeface="Open Sans"/>
                <a:sym typeface="Open Sans"/>
              </a:rPr>
              <a:t>Teorías</a:t>
            </a:r>
            <a:r>
              <a:rPr lang="en-US" sz="1703" dirty="0">
                <a:solidFill>
                  <a:srgbClr val="0E2F5F"/>
                </a:solidFill>
                <a:latin typeface="Open Sans"/>
                <a:ea typeface="Open Sans"/>
                <a:cs typeface="Open Sans"/>
                <a:sym typeface="Open Sans"/>
              </a:rPr>
              <a:t> del </a:t>
            </a:r>
            <a:r>
              <a:rPr lang="en-US" sz="1703" dirty="0" err="1">
                <a:solidFill>
                  <a:srgbClr val="0E2F5F"/>
                </a:solidFill>
                <a:latin typeface="Open Sans"/>
                <a:ea typeface="Open Sans"/>
                <a:cs typeface="Open Sans"/>
                <a:sym typeface="Open Sans"/>
              </a:rPr>
              <a:t>aprendizaje</a:t>
            </a:r>
            <a:r>
              <a:rPr lang="en-US" sz="1703" dirty="0">
                <a:solidFill>
                  <a:srgbClr val="0E2F5F"/>
                </a:solidFill>
                <a:latin typeface="Open Sans"/>
                <a:ea typeface="Open Sans"/>
                <a:cs typeface="Open Sans"/>
                <a:sym typeface="Open Sans"/>
              </a:rPr>
              <a:t>. https://teoriasdeaprendizajesite.wordpress.com/2016/09/08/constructivismo/ </a:t>
            </a:r>
          </a:p>
        </p:txBody>
      </p:sp>
      <p:sp>
        <p:nvSpPr>
          <p:cNvPr id="6" name="TextBox 6"/>
          <p:cNvSpPr txBox="1"/>
          <p:nvPr/>
        </p:nvSpPr>
        <p:spPr>
          <a:xfrm>
            <a:off x="838201" y="1469035"/>
            <a:ext cx="11353800" cy="8017836"/>
          </a:xfrm>
          <a:prstGeom prst="rect">
            <a:avLst/>
          </a:prstGeom>
        </p:spPr>
        <p:txBody>
          <a:bodyPr wrap="square" lIns="0" tIns="0" rIns="0" bIns="0" rtlCol="0" anchor="t">
            <a:spAutoFit/>
          </a:bodyPr>
          <a:lstStyle/>
          <a:p>
            <a:pPr algn="l">
              <a:lnSpc>
                <a:spcPts val="5715"/>
              </a:lnSpc>
            </a:pPr>
            <a:r>
              <a:rPr lang="en-US" sz="2000" b="1" dirty="0" err="1">
                <a:solidFill>
                  <a:srgbClr val="0E2F5F"/>
                </a:solidFill>
                <a:latin typeface="Akzidenz-Grotesk Heavy"/>
                <a:ea typeface="Akzidenz-Grotesk Heavy"/>
                <a:cs typeface="Akzidenz-Grotesk Heavy"/>
                <a:sym typeface="Akzidenz-Grotesk Heavy"/>
              </a:rPr>
              <a:t>Sustento</a:t>
            </a:r>
            <a:r>
              <a:rPr lang="en-US" sz="2000" b="1" dirty="0">
                <a:solidFill>
                  <a:srgbClr val="0E2F5F"/>
                </a:solidFill>
                <a:latin typeface="Akzidenz-Grotesk Heavy"/>
                <a:ea typeface="Akzidenz-Grotesk Heavy"/>
                <a:cs typeface="Akzidenz-Grotesk Heavy"/>
                <a:sym typeface="Akzidenz-Grotesk Heavy"/>
              </a:rPr>
              <a:t> </a:t>
            </a:r>
            <a:r>
              <a:rPr lang="en-US" sz="2000" b="1" dirty="0" err="1">
                <a:solidFill>
                  <a:srgbClr val="0E2F5F"/>
                </a:solidFill>
                <a:latin typeface="Akzidenz-Grotesk Heavy"/>
                <a:ea typeface="Akzidenz-Grotesk Heavy"/>
                <a:cs typeface="Akzidenz-Grotesk Heavy"/>
                <a:sym typeface="Akzidenz-Grotesk Heavy"/>
              </a:rPr>
              <a:t>teórico</a:t>
            </a:r>
            <a:r>
              <a:rPr lang="en-US" sz="2000" b="1" dirty="0">
                <a:solidFill>
                  <a:srgbClr val="0E2F5F"/>
                </a:solidFill>
                <a:latin typeface="Akzidenz-Grotesk Heavy"/>
                <a:ea typeface="Akzidenz-Grotesk Heavy"/>
                <a:cs typeface="Akzidenz-Grotesk Heavy"/>
                <a:sym typeface="Akzidenz-Grotesk Heavy"/>
              </a:rPr>
              <a:t> </a:t>
            </a:r>
          </a:p>
          <a:p>
            <a:pPr algn="l">
              <a:lnSpc>
                <a:spcPct val="150000"/>
              </a:lnSpc>
            </a:pPr>
            <a:endParaRPr lang="es-MX"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s-MX" sz="1600" dirty="0">
                <a:effectLst/>
                <a:latin typeface="Calibri" panose="020F0502020204030204" pitchFamily="34" charset="0"/>
                <a:ea typeface="Calibri" panose="020F0502020204030204" pitchFamily="34" charset="0"/>
                <a:cs typeface="Times New Roman" panose="02020603050405020304" pitchFamily="18" charset="0"/>
              </a:rPr>
              <a:t>      Ausubel definió tres condiciones básicas para que se produzca el aprendizaje significativo: 1. Que los materiales de enseñanza estén estructurados lógicamente con una jerarquía conceptual, situándose en la parte superior los más generales, inclusivos y poco diferenciados. 2.Que se organice la enseñanza respetando la estructura psicológica del alumno, es decir, sus conocimientos previos y sus estilos de aprendizaje. 3.Que los alumnos estén motivados para aprender. (Tünnermann Bernheim, 2011)</a:t>
            </a:r>
          </a:p>
          <a:p>
            <a:pPr algn="just">
              <a:lnSpc>
                <a:spcPct val="150000"/>
              </a:lnSpc>
            </a:pPr>
            <a:r>
              <a:rPr lang="es-MX" sz="1600" dirty="0">
                <a:effectLst/>
                <a:latin typeface="Calibri" panose="020F0502020204030204" pitchFamily="34" charset="0"/>
                <a:ea typeface="Calibri" panose="020F0502020204030204" pitchFamily="34" charset="0"/>
                <a:cs typeface="Times New Roman" panose="02020603050405020304" pitchFamily="18" charset="0"/>
              </a:rPr>
              <a:t> </a:t>
            </a:r>
          </a:p>
          <a:p>
            <a:pPr indent="449580" algn="just">
              <a:lnSpc>
                <a:spcPct val="150000"/>
              </a:lnSpc>
              <a:spcAft>
                <a:spcPts val="1200"/>
              </a:spcAft>
            </a:pPr>
            <a:r>
              <a:rPr lang="es-MX" sz="1600" spc="-20" dirty="0">
                <a:solidFill>
                  <a:srgbClr val="000000"/>
                </a:solidFill>
                <a:effectLst/>
                <a:latin typeface="Calibri" panose="020F0502020204030204" pitchFamily="34" charset="0"/>
                <a:ea typeface="Times New Roman" panose="02020603050405020304" pitchFamily="18" charset="0"/>
              </a:rPr>
              <a:t>Según Vygotsky, el desarrollo cognitivo se da a través de la interacción con otros individuos más expertos, en cualquier ámbito: educativo o cotidiano. Argumentaba que el conocimiento y las habilidades se transmiten de una generación a otra por medio de la enseñanza y el aporte social. Estas interacciones permiten a los individuos hacer suyos los conceptos y habilidades que a un principio se encuentran fuera de su alcance.</a:t>
            </a:r>
            <a:endParaRPr lang="es-MX" sz="1600" dirty="0">
              <a:effectLst/>
              <a:latin typeface="Times New Roman" panose="02020603050405020304" pitchFamily="18" charset="0"/>
              <a:ea typeface="Times New Roman" panose="02020603050405020304" pitchFamily="18" charset="0"/>
            </a:endParaRPr>
          </a:p>
          <a:p>
            <a:pPr indent="449580" algn="just">
              <a:lnSpc>
                <a:spcPct val="150000"/>
              </a:lnSpc>
              <a:spcAft>
                <a:spcPts val="1200"/>
              </a:spcAft>
            </a:pPr>
            <a:r>
              <a:rPr lang="es-MX" sz="1600" spc="-20" dirty="0">
                <a:solidFill>
                  <a:srgbClr val="000000"/>
                </a:solidFill>
                <a:effectLst/>
                <a:latin typeface="Calibri" panose="020F0502020204030204" pitchFamily="34" charset="0"/>
                <a:ea typeface="Times New Roman" panose="02020603050405020304" pitchFamily="18" charset="0"/>
              </a:rPr>
              <a:t>Un concepto fundamental en la </a:t>
            </a:r>
            <a:r>
              <a:rPr lang="es-MX" sz="1600" b="1" spc="-20" dirty="0">
                <a:solidFill>
                  <a:srgbClr val="000000"/>
                </a:solidFill>
                <a:effectLst/>
                <a:latin typeface="Calibri" panose="020F0502020204030204" pitchFamily="34" charset="0"/>
                <a:ea typeface="Times New Roman" panose="02020603050405020304" pitchFamily="18" charset="0"/>
              </a:rPr>
              <a:t>teoría de Vygotsky</a:t>
            </a:r>
            <a:r>
              <a:rPr lang="es-MX" sz="1600" spc="-20" dirty="0">
                <a:solidFill>
                  <a:srgbClr val="000000"/>
                </a:solidFill>
                <a:effectLst/>
                <a:latin typeface="Calibri" panose="020F0502020204030204" pitchFamily="34" charset="0"/>
                <a:ea typeface="Times New Roman" panose="02020603050405020304" pitchFamily="18" charset="0"/>
              </a:rPr>
              <a:t> es la “</a:t>
            </a:r>
            <a:r>
              <a:rPr lang="es-MX" sz="1600" b="1" spc="-20" dirty="0">
                <a:solidFill>
                  <a:srgbClr val="000000"/>
                </a:solidFill>
                <a:effectLst/>
                <a:latin typeface="Calibri" panose="020F0502020204030204" pitchFamily="34" charset="0"/>
                <a:ea typeface="Times New Roman" panose="02020603050405020304" pitchFamily="18" charset="0"/>
              </a:rPr>
              <a:t>zona de desarrollo próximo</a:t>
            </a:r>
            <a:r>
              <a:rPr lang="es-MX" sz="1600" spc="-20" dirty="0">
                <a:solidFill>
                  <a:srgbClr val="000000"/>
                </a:solidFill>
                <a:effectLst/>
                <a:latin typeface="Calibri" panose="020F0502020204030204" pitchFamily="34" charset="0"/>
                <a:ea typeface="Times New Roman" panose="02020603050405020304" pitchFamily="18" charset="0"/>
              </a:rPr>
              <a:t>” (</a:t>
            </a:r>
            <a:r>
              <a:rPr lang="es-MX" sz="1600" b="1" spc="-20" dirty="0">
                <a:solidFill>
                  <a:srgbClr val="000000"/>
                </a:solidFill>
                <a:effectLst/>
                <a:latin typeface="Calibri" panose="020F0502020204030204" pitchFamily="34" charset="0"/>
                <a:ea typeface="Times New Roman" panose="02020603050405020304" pitchFamily="18" charset="0"/>
              </a:rPr>
              <a:t>ZDP</a:t>
            </a:r>
            <a:r>
              <a:rPr lang="es-MX" sz="1600" spc="-20" dirty="0">
                <a:solidFill>
                  <a:srgbClr val="000000"/>
                </a:solidFill>
                <a:effectLst/>
                <a:latin typeface="Calibri" panose="020F0502020204030204" pitchFamily="34" charset="0"/>
                <a:ea typeface="Times New Roman" panose="02020603050405020304" pitchFamily="18" charset="0"/>
              </a:rPr>
              <a:t>). La </a:t>
            </a:r>
            <a:r>
              <a:rPr lang="es-MX" sz="1600" b="1" spc="-20" dirty="0">
                <a:solidFill>
                  <a:srgbClr val="000000"/>
                </a:solidFill>
                <a:effectLst/>
                <a:latin typeface="Calibri" panose="020F0502020204030204" pitchFamily="34" charset="0"/>
                <a:ea typeface="Times New Roman" panose="02020603050405020304" pitchFamily="18" charset="0"/>
              </a:rPr>
              <a:t>ZDP</a:t>
            </a:r>
            <a:r>
              <a:rPr lang="es-MX" sz="1600" spc="-20" dirty="0">
                <a:solidFill>
                  <a:srgbClr val="000000"/>
                </a:solidFill>
                <a:effectLst/>
                <a:latin typeface="Calibri" panose="020F0502020204030204" pitchFamily="34" charset="0"/>
                <a:ea typeface="Times New Roman" panose="02020603050405020304" pitchFamily="18" charset="0"/>
              </a:rPr>
              <a:t> se refiere al espacio entre lo que un individuo puede hacer de manera independiente y lo que puede hacer con la ayuda de alguien más competente. También sustentaba que el aprendizaje óptimo ocurre cuando los individuos se involucran en actividades dentro de su ZDP, donde pueden recibir orientación y apoyo de un tutor o un par más capaz. Por medio de esta orientación guiada, los individuos o aprendices pueden adquirir nuevas habilidades y conocimientos que eventualmente podrán realizar de manera independiente.</a:t>
            </a:r>
            <a:endParaRPr lang="es-MX" sz="1600" dirty="0">
              <a:effectLst/>
              <a:latin typeface="Times New Roman" panose="02020603050405020304" pitchFamily="18" charset="0"/>
              <a:ea typeface="Times New Roman" panose="02020603050405020304" pitchFamily="18" charset="0"/>
            </a:endParaRPr>
          </a:p>
          <a:p>
            <a:pPr indent="449580" algn="just">
              <a:lnSpc>
                <a:spcPct val="150000"/>
              </a:lnSpc>
            </a:pPr>
            <a:r>
              <a:rPr lang="es-MX" sz="1600" spc="-2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teoría de Vygotsky ha llevado a enfoques pedagógicos que puntualizan la colaboración, la interacción social y el uso de herramientas culturales para apoyar el aprendizaje. En resumen, el constructivismo social de Vygotsky ha proporcionado una base teórica sólida para comprender cómo los individuos construyen su conocimiento y cómo el entorno social y cultural influye en ese proceso.</a:t>
            </a:r>
            <a:r>
              <a:rPr lang="es-MX" sz="1600" dirty="0">
                <a:effectLst/>
                <a:latin typeface="Calibri" panose="020F0502020204030204" pitchFamily="34" charset="0"/>
                <a:ea typeface="Calibri" panose="020F0502020204030204" pitchFamily="34" charset="0"/>
                <a:cs typeface="Times New Roman" panose="02020603050405020304" pitchFamily="18" charset="0"/>
              </a:rPr>
              <a:t> (Escuela de profesores del Perú, 2024)</a:t>
            </a:r>
          </a:p>
        </p:txBody>
      </p:sp>
      <p:pic>
        <p:nvPicPr>
          <p:cNvPr id="4" name="Imagen 3">
            <a:extLst>
              <a:ext uri="{FF2B5EF4-FFF2-40B4-BE49-F238E27FC236}">
                <a16:creationId xmlns:a16="http://schemas.microsoft.com/office/drawing/2014/main" id="{B1D93354-F835-4611-A65B-897A8620204D}"/>
              </a:ext>
            </a:extLst>
          </p:cNvPr>
          <p:cNvPicPr>
            <a:picLocks noChangeAspect="1"/>
          </p:cNvPicPr>
          <p:nvPr/>
        </p:nvPicPr>
        <p:blipFill>
          <a:blip r:embed="rId4"/>
          <a:stretch>
            <a:fillRect/>
          </a:stretch>
        </p:blipFill>
        <p:spPr>
          <a:xfrm>
            <a:off x="12968948" y="2210218"/>
            <a:ext cx="5110307" cy="6514682"/>
          </a:xfrm>
          <a:prstGeom prst="rect">
            <a:avLst/>
          </a:prstGeom>
        </p:spPr>
      </p:pic>
    </p:spTree>
    <p:extLst>
      <p:ext uri="{BB962C8B-B14F-4D97-AF65-F5344CB8AC3E}">
        <p14:creationId xmlns:p14="http://schemas.microsoft.com/office/powerpoint/2010/main" val="246283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4045" y="1948833"/>
            <a:ext cx="8168561" cy="977265"/>
          </a:xfrm>
          <a:prstGeom prst="rect">
            <a:avLst/>
          </a:prstGeom>
        </p:spPr>
        <p:txBody>
          <a:bodyPr lIns="0" tIns="0" rIns="0" bIns="0" rtlCol="0" anchor="t">
            <a:spAutoFit/>
          </a:bodyPr>
          <a:lstStyle/>
          <a:p>
            <a:pPr marL="0" lvl="0" indent="0" algn="l">
              <a:lnSpc>
                <a:spcPts val="7559"/>
              </a:lnSpc>
              <a:spcBef>
                <a:spcPct val="0"/>
              </a:spcBef>
            </a:pPr>
            <a:r>
              <a:rPr lang="en-US" sz="5400" b="1">
                <a:solidFill>
                  <a:srgbClr val="000000"/>
                </a:solidFill>
                <a:latin typeface="Poppins Bold"/>
                <a:ea typeface="Poppins Bold"/>
                <a:cs typeface="Poppins Bold"/>
                <a:sym typeface="Poppins Bold"/>
              </a:rPr>
              <a:t>I</a:t>
            </a:r>
            <a:r>
              <a:rPr lang="en-US" sz="5400" b="1" u="none" strike="noStrike">
                <a:solidFill>
                  <a:srgbClr val="000000"/>
                </a:solidFill>
                <a:latin typeface="Poppins Bold"/>
                <a:ea typeface="Poppins Bold"/>
                <a:cs typeface="Poppins Bold"/>
                <a:sym typeface="Poppins Bold"/>
              </a:rPr>
              <a:t>nformación general</a:t>
            </a:r>
          </a:p>
        </p:txBody>
      </p:sp>
      <p:sp>
        <p:nvSpPr>
          <p:cNvPr id="3" name="TextBox 3"/>
          <p:cNvSpPr txBox="1"/>
          <p:nvPr/>
        </p:nvSpPr>
        <p:spPr>
          <a:xfrm>
            <a:off x="642171" y="633601"/>
            <a:ext cx="16373527" cy="894973"/>
          </a:xfrm>
          <a:prstGeom prst="rect">
            <a:avLst/>
          </a:prstGeom>
        </p:spPr>
        <p:txBody>
          <a:bodyPr lIns="0" tIns="0" rIns="0" bIns="0" rtlCol="0" anchor="t">
            <a:spAutoFit/>
          </a:bodyPr>
          <a:lstStyle/>
          <a:p>
            <a:pPr algn="ctr">
              <a:lnSpc>
                <a:spcPts val="6798"/>
              </a:lnSpc>
            </a:pPr>
            <a:r>
              <a:rPr lang="en-US" sz="6600" b="1" dirty="0">
                <a:solidFill>
                  <a:srgbClr val="0E2F5F"/>
                </a:solidFill>
                <a:latin typeface="Barlow Condensed Heavy"/>
                <a:ea typeface="Barlow Condensed Heavy"/>
                <a:cs typeface="Barlow Condensed Heavy"/>
                <a:sym typeface="Barlow Condensed Heavy"/>
              </a:rPr>
              <a:t>DESARROLLO DEL RECURSO EDUCATIVO </a:t>
            </a:r>
          </a:p>
        </p:txBody>
      </p:sp>
      <p:sp>
        <p:nvSpPr>
          <p:cNvPr id="4" name="TextBox 4"/>
          <p:cNvSpPr txBox="1"/>
          <p:nvPr/>
        </p:nvSpPr>
        <p:spPr>
          <a:xfrm>
            <a:off x="658120" y="4162682"/>
            <a:ext cx="11931346" cy="4730206"/>
          </a:xfrm>
          <a:prstGeom prst="rect">
            <a:avLst/>
          </a:prstGeom>
        </p:spPr>
        <p:txBody>
          <a:bodyPr wrap="square" lIns="0" tIns="0" rIns="0" bIns="0" rtlCol="0" anchor="t">
            <a:spAutoFit/>
          </a:bodyPr>
          <a:lstStyle/>
          <a:p>
            <a:pPr algn="ctr">
              <a:lnSpc>
                <a:spcPts val="2454"/>
              </a:lnSpc>
            </a:pPr>
            <a:endParaRPr sz="4000" dirty="0"/>
          </a:p>
          <a:p>
            <a:pPr algn="l"/>
            <a:r>
              <a:rPr lang="en-US" sz="3200" b="1" u="sng" spc="12" dirty="0" err="1">
                <a:latin typeface="Montserrat Bold"/>
                <a:ea typeface="Montserrat Bold"/>
                <a:cs typeface="Montserrat Bold"/>
                <a:sym typeface="Montserrat Bold"/>
                <a:hlinkClick r:id="rId2" tooltip="https://secihti.mx/wp-content/uploads/convocatorias/becas_nacionales/conv_abiertas_becas_nal/AP-23.pdf">
                  <a:extLst>
                    <a:ext uri="{A12FA001-AC4F-418D-AE19-62706E023703}">
                      <ahyp:hlinkClr xmlns:ahyp="http://schemas.microsoft.com/office/drawing/2018/hyperlinkcolor" val="tx"/>
                    </a:ext>
                  </a:extLst>
                </a:hlinkClick>
              </a:rPr>
              <a:t>Áreas</a:t>
            </a:r>
            <a:r>
              <a:rPr lang="en-US" sz="3200" b="1" u="sng" spc="12" dirty="0">
                <a:latin typeface="Montserrat Bold"/>
                <a:ea typeface="Montserrat Bold"/>
                <a:cs typeface="Montserrat Bold"/>
                <a:sym typeface="Montserrat Bold"/>
                <a:hlinkClick r:id="rId2" tooltip="https://secihti.mx/wp-content/uploads/convocatorias/becas_nacionales/conv_abiertas_becas_nal/AP-23.pdf">
                  <a:extLst>
                    <a:ext uri="{A12FA001-AC4F-418D-AE19-62706E023703}">
                      <ahyp:hlinkClr xmlns:ahyp="http://schemas.microsoft.com/office/drawing/2018/hyperlinkcolor" val="tx"/>
                    </a:ext>
                  </a:extLst>
                </a:hlinkClick>
              </a:rPr>
              <a:t>, Campos y </a:t>
            </a:r>
            <a:r>
              <a:rPr lang="en-US" sz="3200" b="1" u="sng" spc="12" dirty="0" err="1">
                <a:latin typeface="Montserrat Bold"/>
                <a:ea typeface="Montserrat Bold"/>
                <a:cs typeface="Montserrat Bold"/>
                <a:sym typeface="Montserrat Bold"/>
                <a:hlinkClick r:id="rId2" tooltip="https://secihti.mx/wp-content/uploads/convocatorias/becas_nacionales/conv_abiertas_becas_nal/AP-23.pdf">
                  <a:extLst>
                    <a:ext uri="{A12FA001-AC4F-418D-AE19-62706E023703}">
                      <ahyp:hlinkClr xmlns:ahyp="http://schemas.microsoft.com/office/drawing/2018/hyperlinkcolor" val="tx"/>
                    </a:ext>
                  </a:extLst>
                </a:hlinkClick>
              </a:rPr>
              <a:t>Disciplina</a:t>
            </a:r>
            <a:r>
              <a:rPr lang="en-US" sz="3200" b="1" spc="12" dirty="0">
                <a:latin typeface="Montserrat Bold"/>
                <a:ea typeface="Montserrat Bold"/>
                <a:cs typeface="Montserrat Bold"/>
                <a:sym typeface="Montserrat Bold"/>
              </a:rPr>
              <a:t> </a:t>
            </a:r>
            <a:r>
              <a:rPr lang="en-US" sz="3200" b="1" u="sng" spc="12" dirty="0">
                <a:latin typeface="Montserrat Bold"/>
                <a:ea typeface="Montserrat Bold"/>
                <a:cs typeface="Montserrat Bold"/>
                <a:sym typeface="Montserrat Bold"/>
              </a:rPr>
              <a:t>de </a:t>
            </a:r>
            <a:r>
              <a:rPr lang="en-US" sz="3200" b="1" u="sng" spc="12" dirty="0">
                <a:solidFill>
                  <a:srgbClr val="000000"/>
                </a:solidFill>
                <a:latin typeface="Montserrat Bold"/>
                <a:ea typeface="Montserrat Bold"/>
                <a:cs typeface="Montserrat Bold"/>
                <a:sym typeface="Montserrat Bold"/>
              </a:rPr>
              <a:t>las </a:t>
            </a:r>
            <a:r>
              <a:rPr lang="en-US" sz="3200" b="1" u="sng" spc="12" dirty="0" err="1">
                <a:solidFill>
                  <a:srgbClr val="000000"/>
                </a:solidFill>
                <a:latin typeface="Montserrat Bold"/>
                <a:ea typeface="Montserrat Bold"/>
                <a:cs typeface="Montserrat Bold"/>
                <a:sym typeface="Montserrat Bold"/>
              </a:rPr>
              <a:t>Ciencias</a:t>
            </a:r>
            <a:r>
              <a:rPr lang="en-US" sz="3200" b="1" u="sng" spc="12" dirty="0">
                <a:solidFill>
                  <a:srgbClr val="000000"/>
                </a:solidFill>
                <a:latin typeface="Montserrat Bold"/>
                <a:ea typeface="Montserrat Bold"/>
                <a:cs typeface="Montserrat Bold"/>
                <a:sym typeface="Montserrat Bold"/>
              </a:rPr>
              <a:t>:</a:t>
            </a:r>
          </a:p>
          <a:p>
            <a:pPr algn="l"/>
            <a:r>
              <a:rPr lang="en-US" sz="2400" spc="12" dirty="0" err="1">
                <a:solidFill>
                  <a:srgbClr val="000000"/>
                </a:solidFill>
                <a:latin typeface="Montserrat"/>
                <a:ea typeface="Montserrat"/>
                <a:cs typeface="Montserrat"/>
                <a:sym typeface="Montserrat"/>
              </a:rPr>
              <a:t>Humanidades</a:t>
            </a:r>
            <a:r>
              <a:rPr lang="en-US" sz="2400" spc="12" dirty="0">
                <a:solidFill>
                  <a:srgbClr val="000000"/>
                </a:solidFill>
                <a:latin typeface="Montserrat"/>
                <a:ea typeface="Montserrat"/>
                <a:cs typeface="Montserrat"/>
                <a:sym typeface="Montserrat"/>
              </a:rPr>
              <a:t> y </a:t>
            </a:r>
            <a:r>
              <a:rPr lang="en-US" sz="2400" spc="12" dirty="0" err="1">
                <a:solidFill>
                  <a:srgbClr val="000000"/>
                </a:solidFill>
                <a:latin typeface="Montserrat"/>
                <a:ea typeface="Montserrat"/>
                <a:cs typeface="Montserrat"/>
                <a:sym typeface="Montserrat"/>
              </a:rPr>
              <a:t>Ciencias</a:t>
            </a:r>
            <a:r>
              <a:rPr lang="en-US" sz="2400" spc="12" dirty="0">
                <a:solidFill>
                  <a:srgbClr val="000000"/>
                </a:solidFill>
                <a:latin typeface="Montserrat"/>
                <a:ea typeface="Montserrat"/>
                <a:cs typeface="Montserrat"/>
                <a:sym typeface="Montserrat"/>
              </a:rPr>
              <a:t> de la </a:t>
            </a:r>
            <a:r>
              <a:rPr lang="en-US" sz="2400" spc="12" dirty="0" err="1">
                <a:solidFill>
                  <a:srgbClr val="000000"/>
                </a:solidFill>
                <a:latin typeface="Montserrat"/>
                <a:ea typeface="Montserrat"/>
                <a:cs typeface="Montserrat"/>
                <a:sym typeface="Montserrat"/>
              </a:rPr>
              <a:t>Conducta</a:t>
            </a:r>
            <a:r>
              <a:rPr lang="en-US" sz="2400" spc="12" dirty="0">
                <a:solidFill>
                  <a:srgbClr val="000000"/>
                </a:solidFill>
                <a:latin typeface="Montserrat"/>
                <a:ea typeface="Montserrat"/>
                <a:cs typeface="Montserrat"/>
                <a:sym typeface="Montserrat"/>
              </a:rPr>
              <a:t> , </a:t>
            </a:r>
            <a:r>
              <a:rPr lang="en-US" sz="2400" spc="12" dirty="0" err="1">
                <a:solidFill>
                  <a:srgbClr val="000000"/>
                </a:solidFill>
                <a:latin typeface="Montserrat"/>
                <a:ea typeface="Montserrat"/>
                <a:cs typeface="Montserrat"/>
                <a:sym typeface="Montserrat"/>
              </a:rPr>
              <a:t>Educación</a:t>
            </a:r>
            <a:r>
              <a:rPr lang="en-US" sz="2400" spc="12" dirty="0">
                <a:solidFill>
                  <a:srgbClr val="000000"/>
                </a:solidFill>
                <a:latin typeface="Montserrat"/>
                <a:ea typeface="Montserrat"/>
                <a:cs typeface="Montserrat"/>
                <a:sym typeface="Montserrat"/>
              </a:rPr>
              <a:t> y  </a:t>
            </a:r>
            <a:r>
              <a:rPr lang="en-US" sz="2400" spc="12" dirty="0" err="1">
                <a:solidFill>
                  <a:srgbClr val="000000"/>
                </a:solidFill>
                <a:latin typeface="Montserrat"/>
                <a:ea typeface="Montserrat"/>
                <a:cs typeface="Montserrat"/>
                <a:sym typeface="Montserrat"/>
              </a:rPr>
              <a:t>Educción</a:t>
            </a:r>
            <a:r>
              <a:rPr lang="en-US" sz="2400" spc="12" dirty="0">
                <a:solidFill>
                  <a:srgbClr val="000000"/>
                </a:solidFill>
                <a:latin typeface="Montserrat"/>
                <a:ea typeface="Montserrat"/>
                <a:cs typeface="Montserrat"/>
                <a:sym typeface="Montserrat"/>
              </a:rPr>
              <a:t> Superior</a:t>
            </a:r>
          </a:p>
          <a:p>
            <a:pPr algn="l">
              <a:lnSpc>
                <a:spcPts val="2454"/>
              </a:lnSpc>
            </a:pPr>
            <a:endParaRPr lang="en-US" sz="3200" b="1" spc="12" dirty="0">
              <a:solidFill>
                <a:srgbClr val="000000"/>
              </a:solidFill>
              <a:latin typeface="Montserrat Bold"/>
              <a:ea typeface="Montserrat Bold"/>
              <a:cs typeface="Montserrat Bold"/>
              <a:sym typeface="Montserrat Bold"/>
            </a:endParaRPr>
          </a:p>
          <a:p>
            <a:pPr algn="l">
              <a:lnSpc>
                <a:spcPts val="2454"/>
              </a:lnSpc>
            </a:pPr>
            <a:r>
              <a:rPr lang="en-US" sz="3200" b="1" spc="12" dirty="0">
                <a:solidFill>
                  <a:srgbClr val="000000"/>
                </a:solidFill>
                <a:latin typeface="Montserrat Bold"/>
                <a:ea typeface="Montserrat Bold"/>
                <a:cs typeface="Montserrat Bold"/>
                <a:sym typeface="Montserrat Bold"/>
              </a:rPr>
              <a:t>Nivel </a:t>
            </a:r>
            <a:r>
              <a:rPr lang="en-US" sz="3200" b="1" spc="12" dirty="0" err="1">
                <a:solidFill>
                  <a:srgbClr val="000000"/>
                </a:solidFill>
                <a:latin typeface="Montserrat Bold"/>
                <a:ea typeface="Montserrat Bold"/>
                <a:cs typeface="Montserrat Bold"/>
                <a:sym typeface="Montserrat Bold"/>
              </a:rPr>
              <a:t>educativo</a:t>
            </a:r>
            <a:r>
              <a:rPr lang="en-US" sz="3200" b="1" spc="12" dirty="0">
                <a:solidFill>
                  <a:srgbClr val="000000"/>
                </a:solidFill>
                <a:latin typeface="Montserrat Bold"/>
                <a:ea typeface="Montserrat Bold"/>
                <a:cs typeface="Montserrat Bold"/>
                <a:sym typeface="Montserrat Bold"/>
              </a:rPr>
              <a:t>:</a:t>
            </a:r>
            <a:r>
              <a:rPr lang="en-US" sz="3200" spc="12" dirty="0">
                <a:solidFill>
                  <a:srgbClr val="000000"/>
                </a:solidFill>
                <a:latin typeface="Montserrat"/>
                <a:ea typeface="Montserrat"/>
                <a:cs typeface="Montserrat"/>
                <a:sym typeface="Montserrat"/>
              </a:rPr>
              <a:t> Superior</a:t>
            </a:r>
          </a:p>
          <a:p>
            <a:pPr algn="l">
              <a:lnSpc>
                <a:spcPts val="2454"/>
              </a:lnSpc>
            </a:pPr>
            <a:endParaRPr lang="en-US" sz="3200" b="1" spc="12" dirty="0">
              <a:solidFill>
                <a:srgbClr val="000000"/>
              </a:solidFill>
              <a:latin typeface="Montserrat Bold"/>
              <a:ea typeface="Montserrat Bold"/>
              <a:cs typeface="Montserrat Bold"/>
              <a:sym typeface="Montserrat Bold"/>
            </a:endParaRPr>
          </a:p>
          <a:p>
            <a:pPr algn="l">
              <a:lnSpc>
                <a:spcPts val="2454"/>
              </a:lnSpc>
            </a:pPr>
            <a:r>
              <a:rPr lang="en-US" sz="3200" b="1" spc="12" dirty="0" err="1">
                <a:solidFill>
                  <a:srgbClr val="000000"/>
                </a:solidFill>
                <a:latin typeface="Montserrat Bold"/>
                <a:ea typeface="Montserrat Bold"/>
                <a:cs typeface="Montserrat Bold"/>
                <a:sym typeface="Montserrat Bold"/>
              </a:rPr>
              <a:t>Ambiente</a:t>
            </a:r>
            <a:r>
              <a:rPr lang="en-US" sz="3200" b="1" spc="12" dirty="0">
                <a:solidFill>
                  <a:srgbClr val="000000"/>
                </a:solidFill>
                <a:latin typeface="Montserrat Bold"/>
                <a:ea typeface="Montserrat Bold"/>
                <a:cs typeface="Montserrat Bold"/>
                <a:sym typeface="Montserrat Bold"/>
              </a:rPr>
              <a:t> de </a:t>
            </a:r>
            <a:r>
              <a:rPr lang="en-US" sz="3200" b="1" spc="12" dirty="0" err="1">
                <a:solidFill>
                  <a:srgbClr val="000000"/>
                </a:solidFill>
                <a:latin typeface="Montserrat Bold"/>
                <a:ea typeface="Montserrat Bold"/>
                <a:cs typeface="Montserrat Bold"/>
                <a:sym typeface="Montserrat Bold"/>
              </a:rPr>
              <a:t>uso</a:t>
            </a:r>
            <a:r>
              <a:rPr lang="en-US" sz="3200" b="1" spc="12" dirty="0">
                <a:solidFill>
                  <a:srgbClr val="000000"/>
                </a:solidFill>
                <a:latin typeface="Montserrat Bold"/>
                <a:ea typeface="Montserrat Bold"/>
                <a:cs typeface="Montserrat Bold"/>
                <a:sym typeface="Montserrat Bold"/>
              </a:rPr>
              <a:t>:</a:t>
            </a:r>
            <a:r>
              <a:rPr lang="en-US" sz="3200" spc="12" dirty="0">
                <a:solidFill>
                  <a:srgbClr val="000000"/>
                </a:solidFill>
                <a:latin typeface="Montserrat"/>
                <a:ea typeface="Montserrat"/>
                <a:cs typeface="Montserrat"/>
                <a:sym typeface="Montserrat"/>
              </a:rPr>
              <a:t>  Digital</a:t>
            </a:r>
          </a:p>
          <a:p>
            <a:pPr algn="l">
              <a:lnSpc>
                <a:spcPts val="2454"/>
              </a:lnSpc>
            </a:pPr>
            <a:endParaRPr lang="en-US" sz="3200" b="1" spc="12" dirty="0">
              <a:solidFill>
                <a:srgbClr val="000000"/>
              </a:solidFill>
              <a:latin typeface="Montserrat Bold"/>
              <a:ea typeface="Montserrat Bold"/>
              <a:cs typeface="Montserrat Bold"/>
              <a:sym typeface="Montserrat Bold"/>
            </a:endParaRPr>
          </a:p>
          <a:p>
            <a:pPr algn="l">
              <a:lnSpc>
                <a:spcPts val="2454"/>
              </a:lnSpc>
            </a:pPr>
            <a:r>
              <a:rPr lang="en-US" sz="3200" b="1" spc="12" dirty="0">
                <a:solidFill>
                  <a:srgbClr val="000000"/>
                </a:solidFill>
                <a:latin typeface="Montserrat Bold"/>
                <a:ea typeface="Montserrat Bold"/>
                <a:cs typeface="Montserrat Bold"/>
                <a:sym typeface="Montserrat Bold"/>
              </a:rPr>
              <a:t>Medio: </a:t>
            </a:r>
            <a:r>
              <a:rPr lang="en-US" sz="3200" spc="12" dirty="0">
                <a:solidFill>
                  <a:srgbClr val="000000"/>
                </a:solidFill>
                <a:latin typeface="Montserrat"/>
                <a:ea typeface="Montserrat"/>
                <a:cs typeface="Montserrat"/>
                <a:sym typeface="Montserrat"/>
              </a:rPr>
              <a:t>PC  </a:t>
            </a:r>
          </a:p>
          <a:p>
            <a:pPr algn="l">
              <a:lnSpc>
                <a:spcPts val="2454"/>
              </a:lnSpc>
            </a:pPr>
            <a:endParaRPr lang="en-US" sz="3200" b="1" spc="12" dirty="0">
              <a:solidFill>
                <a:srgbClr val="000000"/>
              </a:solidFill>
              <a:latin typeface="Montserrat Bold"/>
              <a:ea typeface="Montserrat Bold"/>
              <a:cs typeface="Montserrat Bold"/>
              <a:sym typeface="Montserrat Bold"/>
            </a:endParaRPr>
          </a:p>
          <a:p>
            <a:pPr algn="l">
              <a:lnSpc>
                <a:spcPts val="2454"/>
              </a:lnSpc>
            </a:pPr>
            <a:r>
              <a:rPr lang="en-US" sz="3200" b="1" spc="12" dirty="0" err="1">
                <a:solidFill>
                  <a:srgbClr val="000000"/>
                </a:solidFill>
                <a:latin typeface="Montserrat Bold"/>
                <a:ea typeface="Montserrat Bold"/>
                <a:cs typeface="Montserrat Bold"/>
                <a:sym typeface="Montserrat Bold"/>
              </a:rPr>
              <a:t>Conectividad</a:t>
            </a:r>
            <a:r>
              <a:rPr lang="en-US" sz="3200" b="1" spc="12" dirty="0">
                <a:solidFill>
                  <a:srgbClr val="000000"/>
                </a:solidFill>
                <a:latin typeface="Montserrat Bold"/>
                <a:ea typeface="Montserrat Bold"/>
                <a:cs typeface="Montserrat Bold"/>
                <a:sym typeface="Montserrat Bold"/>
              </a:rPr>
              <a:t>:</a:t>
            </a:r>
            <a:r>
              <a:rPr lang="en-US" sz="3200" spc="12" dirty="0">
                <a:solidFill>
                  <a:srgbClr val="000000"/>
                </a:solidFill>
                <a:latin typeface="Montserrat"/>
                <a:ea typeface="Montserrat"/>
                <a:cs typeface="Montserrat"/>
                <a:sym typeface="Montserrat"/>
              </a:rPr>
              <a:t> Sin internet       </a:t>
            </a:r>
          </a:p>
          <a:p>
            <a:pPr algn="l">
              <a:lnSpc>
                <a:spcPts val="2454"/>
              </a:lnSpc>
            </a:pPr>
            <a:endParaRPr lang="en-US" sz="3200" b="1" spc="12" dirty="0">
              <a:solidFill>
                <a:srgbClr val="000000"/>
              </a:solidFill>
              <a:latin typeface="Montserrat Bold"/>
              <a:ea typeface="Montserrat Bold"/>
              <a:cs typeface="Montserrat Bold"/>
              <a:sym typeface="Montserrat Bold"/>
            </a:endParaRPr>
          </a:p>
          <a:p>
            <a:pPr algn="l">
              <a:lnSpc>
                <a:spcPts val="2454"/>
              </a:lnSpc>
            </a:pPr>
            <a:r>
              <a:rPr lang="en-US" sz="3200" b="1" spc="12" dirty="0" err="1">
                <a:solidFill>
                  <a:srgbClr val="000000"/>
                </a:solidFill>
                <a:latin typeface="Montserrat Bold"/>
                <a:ea typeface="Montserrat Bold"/>
                <a:cs typeface="Montserrat Bold"/>
                <a:sym typeface="Montserrat Bold"/>
              </a:rPr>
              <a:t>Componentes</a:t>
            </a:r>
            <a:r>
              <a:rPr lang="en-US" sz="3200" b="1" spc="12" dirty="0">
                <a:solidFill>
                  <a:srgbClr val="000000"/>
                </a:solidFill>
                <a:latin typeface="Montserrat Bold"/>
                <a:ea typeface="Montserrat Bold"/>
                <a:cs typeface="Montserrat Bold"/>
                <a:sym typeface="Montserrat Bold"/>
              </a:rPr>
              <a:t> de </a:t>
            </a:r>
            <a:r>
              <a:rPr lang="en-US" sz="3200" b="1" spc="12" dirty="0" err="1">
                <a:solidFill>
                  <a:srgbClr val="000000"/>
                </a:solidFill>
                <a:latin typeface="Montserrat Bold"/>
                <a:ea typeface="Montserrat Bold"/>
                <a:cs typeface="Montserrat Bold"/>
                <a:sym typeface="Montserrat Bold"/>
              </a:rPr>
              <a:t>interactividad</a:t>
            </a:r>
            <a:r>
              <a:rPr lang="en-US" sz="3200" b="1" spc="12" dirty="0">
                <a:solidFill>
                  <a:srgbClr val="000000"/>
                </a:solidFill>
                <a:latin typeface="Montserrat Bold"/>
                <a:ea typeface="Montserrat Bold"/>
                <a:cs typeface="Montserrat Bold"/>
                <a:sym typeface="Montserrat Bold"/>
              </a:rPr>
              <a:t>:</a:t>
            </a:r>
            <a:r>
              <a:rPr lang="en-US" sz="3200" spc="12" dirty="0">
                <a:solidFill>
                  <a:srgbClr val="000000"/>
                </a:solidFill>
                <a:latin typeface="Montserrat"/>
                <a:ea typeface="Montserrat"/>
                <a:cs typeface="Montserrat"/>
                <a:sym typeface="Montserrat"/>
              </a:rPr>
              <a:t> </a:t>
            </a:r>
            <a:r>
              <a:rPr lang="en-US" sz="3200" spc="12" dirty="0" err="1">
                <a:solidFill>
                  <a:srgbClr val="000000"/>
                </a:solidFill>
                <a:latin typeface="Montserrat"/>
                <a:ea typeface="Montserrat"/>
                <a:cs typeface="Montserrat"/>
                <a:sym typeface="Montserrat"/>
              </a:rPr>
              <a:t>Imágenes</a:t>
            </a:r>
            <a:r>
              <a:rPr lang="en-US" sz="3200" spc="12" dirty="0">
                <a:solidFill>
                  <a:srgbClr val="000000"/>
                </a:solidFill>
                <a:latin typeface="Montserrat"/>
                <a:ea typeface="Montserrat"/>
                <a:cs typeface="Montserrat"/>
                <a:sym typeface="Montserrat"/>
              </a:rPr>
              <a:t>      </a:t>
            </a:r>
          </a:p>
          <a:p>
            <a:pPr algn="ctr">
              <a:lnSpc>
                <a:spcPts val="2454"/>
              </a:lnSpc>
            </a:pPr>
            <a:r>
              <a:rPr lang="en-US" sz="3200" spc="12" dirty="0">
                <a:solidFill>
                  <a:srgbClr val="000000"/>
                </a:solidFill>
                <a:latin typeface="Montserrat"/>
                <a:ea typeface="Montserrat"/>
                <a:cs typeface="Montserrat"/>
                <a:sym typeface="Montserrat"/>
              </a:rPr>
              <a:t>     </a:t>
            </a:r>
          </a:p>
        </p:txBody>
      </p:sp>
      <p:sp>
        <p:nvSpPr>
          <p:cNvPr id="5" name="TextBox 5"/>
          <p:cNvSpPr txBox="1"/>
          <p:nvPr/>
        </p:nvSpPr>
        <p:spPr>
          <a:xfrm>
            <a:off x="642171" y="3169557"/>
            <a:ext cx="12025432" cy="694677"/>
          </a:xfrm>
          <a:prstGeom prst="rect">
            <a:avLst/>
          </a:prstGeom>
        </p:spPr>
        <p:txBody>
          <a:bodyPr lIns="0" tIns="0" rIns="0" bIns="0" rtlCol="0" anchor="t">
            <a:spAutoFit/>
          </a:bodyPr>
          <a:lstStyle/>
          <a:p>
            <a:pPr algn="l">
              <a:lnSpc>
                <a:spcPts val="2731"/>
              </a:lnSpc>
              <a:spcBef>
                <a:spcPct val="0"/>
              </a:spcBef>
            </a:pPr>
            <a:r>
              <a:rPr lang="en-US" sz="2800" spc="16" dirty="0" err="1">
                <a:solidFill>
                  <a:srgbClr val="000000"/>
                </a:solidFill>
                <a:latin typeface="Montserrat"/>
                <a:ea typeface="Montserrat"/>
                <a:cs typeface="Montserrat"/>
                <a:sym typeface="Montserrat"/>
              </a:rPr>
              <a:t>Seleccione</a:t>
            </a:r>
            <a:r>
              <a:rPr lang="en-US" sz="2800" spc="16" dirty="0">
                <a:solidFill>
                  <a:srgbClr val="000000"/>
                </a:solidFill>
                <a:latin typeface="Montserrat"/>
                <a:ea typeface="Montserrat"/>
                <a:cs typeface="Montserrat"/>
                <a:sym typeface="Montserrat"/>
              </a:rPr>
              <a:t> las </a:t>
            </a:r>
            <a:r>
              <a:rPr lang="en-US" sz="2800" spc="16" dirty="0" err="1">
                <a:solidFill>
                  <a:srgbClr val="000000"/>
                </a:solidFill>
                <a:latin typeface="Montserrat"/>
                <a:ea typeface="Montserrat"/>
                <a:cs typeface="Montserrat"/>
                <a:sym typeface="Montserrat"/>
              </a:rPr>
              <a:t>opciones</a:t>
            </a:r>
            <a:r>
              <a:rPr lang="en-US" sz="2800" spc="16" dirty="0">
                <a:solidFill>
                  <a:srgbClr val="000000"/>
                </a:solidFill>
                <a:latin typeface="Montserrat"/>
                <a:ea typeface="Montserrat"/>
                <a:cs typeface="Montserrat"/>
                <a:sym typeface="Montserrat"/>
              </a:rPr>
              <a:t> a las que </a:t>
            </a:r>
            <a:r>
              <a:rPr lang="en-US" sz="2800" spc="16" dirty="0" err="1">
                <a:solidFill>
                  <a:srgbClr val="000000"/>
                </a:solidFill>
                <a:latin typeface="Montserrat"/>
                <a:ea typeface="Montserrat"/>
                <a:cs typeface="Montserrat"/>
                <a:sym typeface="Montserrat"/>
              </a:rPr>
              <a:t>corresponda</a:t>
            </a:r>
            <a:r>
              <a:rPr lang="en-US" sz="2800" spc="16" dirty="0">
                <a:solidFill>
                  <a:srgbClr val="000000"/>
                </a:solidFill>
                <a:latin typeface="Montserrat"/>
                <a:ea typeface="Montserrat"/>
                <a:cs typeface="Montserrat"/>
                <a:sym typeface="Montserrat"/>
              </a:rPr>
              <a:t> </a:t>
            </a:r>
            <a:r>
              <a:rPr lang="en-US" sz="2800" spc="16" dirty="0" err="1">
                <a:solidFill>
                  <a:srgbClr val="000000"/>
                </a:solidFill>
                <a:latin typeface="Montserrat"/>
                <a:ea typeface="Montserrat"/>
                <a:cs typeface="Montserrat"/>
                <a:sym typeface="Montserrat"/>
              </a:rPr>
              <a:t>su</a:t>
            </a:r>
            <a:r>
              <a:rPr lang="en-US" sz="2800" spc="16" dirty="0">
                <a:solidFill>
                  <a:srgbClr val="000000"/>
                </a:solidFill>
                <a:latin typeface="Montserrat"/>
                <a:ea typeface="Montserrat"/>
                <a:cs typeface="Montserrat"/>
                <a:sym typeface="Montserrat"/>
              </a:rPr>
              <a:t> </a:t>
            </a:r>
            <a:r>
              <a:rPr lang="en-US" sz="2800" spc="16" dirty="0" err="1">
                <a:solidFill>
                  <a:srgbClr val="000000"/>
                </a:solidFill>
                <a:latin typeface="Montserrat"/>
                <a:ea typeface="Montserrat"/>
                <a:cs typeface="Montserrat"/>
                <a:sym typeface="Montserrat"/>
              </a:rPr>
              <a:t>recurso</a:t>
            </a:r>
            <a:r>
              <a:rPr lang="en-US" sz="2800" spc="16" dirty="0">
                <a:solidFill>
                  <a:srgbClr val="000000"/>
                </a:solidFill>
                <a:latin typeface="Montserrat"/>
                <a:ea typeface="Montserrat"/>
                <a:cs typeface="Montserrat"/>
                <a:sym typeface="Montserrat"/>
              </a:rPr>
              <a:t> </a:t>
            </a:r>
            <a:r>
              <a:rPr lang="en-US" sz="2800" spc="16" dirty="0" err="1">
                <a:solidFill>
                  <a:srgbClr val="000000"/>
                </a:solidFill>
                <a:latin typeface="Montserrat"/>
                <a:ea typeface="Montserrat"/>
                <a:cs typeface="Montserrat"/>
                <a:sym typeface="Montserrat"/>
              </a:rPr>
              <a:t>educativo</a:t>
            </a:r>
            <a:endParaRPr lang="en-US" sz="2800" spc="16" dirty="0">
              <a:solidFill>
                <a:srgbClr val="000000"/>
              </a:solidFill>
              <a:latin typeface="Montserrat"/>
              <a:ea typeface="Montserrat"/>
              <a:cs typeface="Montserrat"/>
              <a:sym typeface="Montserrat"/>
            </a:endParaRPr>
          </a:p>
        </p:txBody>
      </p:sp>
      <p:sp>
        <p:nvSpPr>
          <p:cNvPr id="6" name="Freeform 6"/>
          <p:cNvSpPr/>
          <p:nvPr/>
        </p:nvSpPr>
        <p:spPr>
          <a:xfrm>
            <a:off x="12379162" y="1759934"/>
            <a:ext cx="3383566" cy="3383566"/>
          </a:xfrm>
          <a:custGeom>
            <a:avLst/>
            <a:gdLst/>
            <a:ahLst/>
            <a:cxnLst/>
            <a:rect l="l" t="t" r="r" b="b"/>
            <a:pathLst>
              <a:path w="3383566" h="3383566">
                <a:moveTo>
                  <a:pt x="0" y="0"/>
                </a:moveTo>
                <a:lnTo>
                  <a:pt x="3383566" y="0"/>
                </a:lnTo>
                <a:lnTo>
                  <a:pt x="3383566" y="3383566"/>
                </a:lnTo>
                <a:lnTo>
                  <a:pt x="0" y="3383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MX"/>
          </a:p>
        </p:txBody>
      </p:sp>
      <p:sp>
        <p:nvSpPr>
          <p:cNvPr id="7" name="Freeform 7"/>
          <p:cNvSpPr/>
          <p:nvPr/>
        </p:nvSpPr>
        <p:spPr>
          <a:xfrm>
            <a:off x="15250164" y="1016010"/>
            <a:ext cx="1025128" cy="1025128"/>
          </a:xfrm>
          <a:custGeom>
            <a:avLst/>
            <a:gdLst/>
            <a:ahLst/>
            <a:cxnLst/>
            <a:rect l="l" t="t" r="r" b="b"/>
            <a:pathLst>
              <a:path w="1025128" h="1025128">
                <a:moveTo>
                  <a:pt x="0" y="0"/>
                </a:moveTo>
                <a:lnTo>
                  <a:pt x="1025128" y="0"/>
                </a:lnTo>
                <a:lnTo>
                  <a:pt x="1025128" y="1025128"/>
                </a:lnTo>
                <a:lnTo>
                  <a:pt x="0" y="10251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MX"/>
          </a:p>
        </p:txBody>
      </p:sp>
      <p:grpSp>
        <p:nvGrpSpPr>
          <p:cNvPr id="8" name="Group 8"/>
          <p:cNvGrpSpPr/>
          <p:nvPr/>
        </p:nvGrpSpPr>
        <p:grpSpPr>
          <a:xfrm>
            <a:off x="12637857" y="5350826"/>
            <a:ext cx="5650143" cy="6425902"/>
            <a:chOff x="0" y="0"/>
            <a:chExt cx="1488104" cy="1692419"/>
          </a:xfrm>
        </p:grpSpPr>
        <p:sp>
          <p:nvSpPr>
            <p:cNvPr id="9" name="Freeform 9"/>
            <p:cNvSpPr/>
            <p:nvPr/>
          </p:nvSpPr>
          <p:spPr>
            <a:xfrm>
              <a:off x="0" y="0"/>
              <a:ext cx="1488104" cy="1692419"/>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sp>
          <p:nvSpPr>
            <p:cNvPr id="10" name="TextBox 10"/>
            <p:cNvSpPr txBox="1"/>
            <p:nvPr/>
          </p:nvSpPr>
          <p:spPr>
            <a:xfrm>
              <a:off x="0" y="-47625"/>
              <a:ext cx="1488104" cy="1740044"/>
            </a:xfrm>
            <a:prstGeom prst="rect">
              <a:avLst/>
            </a:prstGeom>
          </p:spPr>
          <p:txBody>
            <a:bodyPr lIns="50800" tIns="50800" rIns="50800" bIns="50800" rtlCol="0" anchor="ctr"/>
            <a:lstStyle/>
            <a:p>
              <a:pPr algn="ctr">
                <a:lnSpc>
                  <a:spcPts val="2800"/>
                </a:lnSpc>
              </a:pPr>
              <a:endParaRPr/>
            </a:p>
          </p:txBody>
        </p:sp>
      </p:grpSp>
      <p:grpSp>
        <p:nvGrpSpPr>
          <p:cNvPr id="11" name="Group 11"/>
          <p:cNvGrpSpPr/>
          <p:nvPr/>
        </p:nvGrpSpPr>
        <p:grpSpPr>
          <a:xfrm>
            <a:off x="12623203" y="2518428"/>
            <a:ext cx="5664797" cy="566479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s-MX"/>
            </a:p>
          </p:txBody>
        </p:sp>
      </p:grpSp>
      <p:sp>
        <p:nvSpPr>
          <p:cNvPr id="13" name="TextBox 13"/>
          <p:cNvSpPr txBox="1"/>
          <p:nvPr/>
        </p:nvSpPr>
        <p:spPr>
          <a:xfrm>
            <a:off x="12741866" y="8541494"/>
            <a:ext cx="5393734" cy="585719"/>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Agregar</a:t>
            </a:r>
            <a:r>
              <a:rPr lang="en-US" sz="1703" dirty="0">
                <a:solidFill>
                  <a:srgbClr val="0E2F5F"/>
                </a:solidFill>
                <a:latin typeface="Open Sans"/>
                <a:ea typeface="Open Sans"/>
                <a:cs typeface="Open Sans"/>
                <a:sym typeface="Open Sans"/>
              </a:rPr>
              <a:t> </a:t>
            </a:r>
            <a:r>
              <a:rPr lang="en-US" sz="1703" dirty="0" err="1">
                <a:solidFill>
                  <a:srgbClr val="0E2F5F"/>
                </a:solidFill>
                <a:latin typeface="Open Sans"/>
                <a:ea typeface="Open Sans"/>
                <a:cs typeface="Open Sans"/>
                <a:sym typeface="Open Sans"/>
              </a:rPr>
              <a:t>tabla</a:t>
            </a:r>
            <a:r>
              <a:rPr lang="en-US" sz="1703" dirty="0">
                <a:solidFill>
                  <a:srgbClr val="0E2F5F"/>
                </a:solidFill>
                <a:latin typeface="Open Sans"/>
                <a:ea typeface="Open Sans"/>
                <a:cs typeface="Open Sans"/>
                <a:sym typeface="Open Sans"/>
              </a:rPr>
              <a:t> o </a:t>
            </a: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que </a:t>
            </a:r>
            <a:r>
              <a:rPr lang="en-US" sz="1703" dirty="0" err="1">
                <a:solidFill>
                  <a:srgbClr val="0E2F5F"/>
                </a:solidFill>
                <a:latin typeface="Open Sans"/>
                <a:ea typeface="Open Sans"/>
                <a:cs typeface="Open Sans"/>
                <a:sym typeface="Open Sans"/>
              </a:rPr>
              <a:t>describa</a:t>
            </a:r>
            <a:r>
              <a:rPr lang="en-US" sz="1703" dirty="0">
                <a:solidFill>
                  <a:srgbClr val="0E2F5F"/>
                </a:solidFill>
                <a:latin typeface="Open Sans"/>
                <a:ea typeface="Open Sans"/>
                <a:cs typeface="Open Sans"/>
                <a:sym typeface="Open Sans"/>
              </a:rPr>
              <a:t> </a:t>
            </a:r>
            <a:r>
              <a:rPr lang="en-US" sz="1703" dirty="0" err="1">
                <a:solidFill>
                  <a:srgbClr val="0E2F5F"/>
                </a:solidFill>
                <a:latin typeface="Open Sans"/>
                <a:ea typeface="Open Sans"/>
                <a:cs typeface="Open Sans"/>
                <a:sym typeface="Open Sans"/>
              </a:rPr>
              <a:t>el</a:t>
            </a:r>
            <a:r>
              <a:rPr lang="en-US" sz="1703" dirty="0">
                <a:solidFill>
                  <a:srgbClr val="0E2F5F"/>
                </a:solidFill>
                <a:latin typeface="Open Sans"/>
                <a:ea typeface="Open Sans"/>
                <a:cs typeface="Open Sans"/>
                <a:sym typeface="Open Sans"/>
              </a:rPr>
              <a:t> </a:t>
            </a:r>
            <a:r>
              <a:rPr lang="en-US" sz="1703" dirty="0" err="1">
                <a:solidFill>
                  <a:srgbClr val="0E2F5F"/>
                </a:solidFill>
                <a:latin typeface="Open Sans"/>
                <a:ea typeface="Open Sans"/>
                <a:cs typeface="Open Sans"/>
                <a:sym typeface="Open Sans"/>
              </a:rPr>
              <a:t>soporte</a:t>
            </a:r>
            <a:r>
              <a:rPr lang="en-US" sz="1703" dirty="0">
                <a:solidFill>
                  <a:srgbClr val="0E2F5F"/>
                </a:solidFill>
                <a:latin typeface="Open Sans"/>
                <a:ea typeface="Open Sans"/>
                <a:cs typeface="Open Sans"/>
                <a:sym typeface="Open Sans"/>
              </a:rPr>
              <a:t> </a:t>
            </a:r>
            <a:r>
              <a:rPr lang="en-US" sz="1703" dirty="0" err="1">
                <a:solidFill>
                  <a:srgbClr val="0E2F5F"/>
                </a:solidFill>
                <a:latin typeface="Open Sans"/>
                <a:ea typeface="Open Sans"/>
                <a:cs typeface="Open Sans"/>
                <a:sym typeface="Open Sans"/>
              </a:rPr>
              <a:t>teórico</a:t>
            </a:r>
            <a:r>
              <a:rPr lang="en-US" sz="1703" dirty="0">
                <a:solidFill>
                  <a:srgbClr val="0E2F5F"/>
                </a:solidFill>
                <a:latin typeface="Open Sans"/>
                <a:ea typeface="Open Sans"/>
                <a:cs typeface="Open Sans"/>
                <a:sym typeface="Open Sans"/>
              </a:rPr>
              <a:t> del </a:t>
            </a:r>
            <a:r>
              <a:rPr lang="en-US" sz="1703" dirty="0" err="1">
                <a:solidFill>
                  <a:srgbClr val="0E2F5F"/>
                </a:solidFill>
                <a:latin typeface="Open Sans"/>
                <a:ea typeface="Open Sans"/>
                <a:cs typeface="Open Sans"/>
                <a:sym typeface="Open Sans"/>
              </a:rPr>
              <a:t>recurso</a:t>
            </a:r>
            <a:r>
              <a:rPr lang="en-US" sz="1703" dirty="0">
                <a:solidFill>
                  <a:srgbClr val="0E2F5F"/>
                </a:solidFill>
                <a:latin typeface="Open Sans"/>
                <a:ea typeface="Open Sans"/>
                <a:cs typeface="Open Sans"/>
                <a:sym typeface="Open Sans"/>
              </a:rPr>
              <a:t> </a:t>
            </a:r>
            <a:r>
              <a:rPr lang="en-US" sz="1703" dirty="0" err="1">
                <a:solidFill>
                  <a:srgbClr val="0E2F5F"/>
                </a:solidFill>
                <a:latin typeface="Open Sans"/>
                <a:ea typeface="Open Sans"/>
                <a:cs typeface="Open Sans"/>
                <a:sym typeface="Open Sans"/>
              </a:rPr>
              <a:t>educativo</a:t>
            </a:r>
            <a:r>
              <a:rPr lang="en-US" sz="1703" dirty="0">
                <a:solidFill>
                  <a:srgbClr val="0E2F5F"/>
                </a:solidFill>
                <a:latin typeface="Open Sans"/>
                <a:ea typeface="Open Sans"/>
                <a:cs typeface="Open Sans"/>
                <a:sym typeface="Open Sans"/>
              </a:rPr>
              <a:t>,  </a:t>
            </a:r>
            <a:r>
              <a:rPr lang="en-US" sz="1703" dirty="0" err="1">
                <a:solidFill>
                  <a:srgbClr val="0E2F5F"/>
                </a:solidFill>
                <a:latin typeface="Open Sans"/>
                <a:ea typeface="Open Sans"/>
                <a:cs typeface="Open Sans"/>
                <a:sym typeface="Open Sans"/>
              </a:rPr>
              <a:t>numerada</a:t>
            </a:r>
            <a:r>
              <a:rPr lang="en-US" sz="1703" dirty="0">
                <a:solidFill>
                  <a:srgbClr val="0E2F5F"/>
                </a:solidFill>
                <a:latin typeface="Open Sans"/>
                <a:ea typeface="Open Sans"/>
                <a:cs typeface="Open Sans"/>
                <a:sym typeface="Open Sans"/>
              </a:rPr>
              <a:t> con </a:t>
            </a:r>
            <a:r>
              <a:rPr lang="en-US" sz="1703" dirty="0" err="1">
                <a:solidFill>
                  <a:srgbClr val="0E2F5F"/>
                </a:solidFill>
                <a:latin typeface="Open Sans"/>
                <a:ea typeface="Open Sans"/>
                <a:cs typeface="Open Sans"/>
                <a:sym typeface="Open Sans"/>
              </a:rPr>
              <a:t>título</a:t>
            </a:r>
            <a:r>
              <a:rPr lang="en-US" sz="1703" dirty="0">
                <a:solidFill>
                  <a:srgbClr val="0E2F5F"/>
                </a:solidFill>
                <a:latin typeface="Open Sans"/>
                <a:ea typeface="Open Sans"/>
                <a:cs typeface="Open Sans"/>
                <a:sym typeface="Open Sans"/>
              </a:rPr>
              <a:t> y </a:t>
            </a:r>
            <a:r>
              <a:rPr lang="en-US" sz="1703" dirty="0" err="1">
                <a:solidFill>
                  <a:srgbClr val="0E2F5F"/>
                </a:solidFill>
                <a:latin typeface="Open Sans"/>
                <a:ea typeface="Open Sans"/>
                <a:cs typeface="Open Sans"/>
                <a:sym typeface="Open Sans"/>
              </a:rPr>
              <a:t>fuente</a:t>
            </a:r>
            <a:endParaRPr lang="en-US" sz="1703" dirty="0">
              <a:solidFill>
                <a:srgbClr val="0E2F5F"/>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743728" y="1830336"/>
            <a:ext cx="13187884" cy="943458"/>
          </a:xfrm>
          <a:prstGeom prst="rect">
            <a:avLst/>
          </a:prstGeom>
        </p:spPr>
        <p:txBody>
          <a:bodyPr lIns="0" tIns="0" rIns="0" bIns="0" rtlCol="0" anchor="t">
            <a:spAutoFit/>
          </a:bodyPr>
          <a:lstStyle/>
          <a:p>
            <a:pPr marL="0" lvl="0" indent="0" algn="l">
              <a:lnSpc>
                <a:spcPts val="6730"/>
              </a:lnSpc>
              <a:spcBef>
                <a:spcPct val="0"/>
              </a:spcBef>
            </a:pPr>
            <a:r>
              <a:rPr lang="en-US" sz="5299" b="1" dirty="0">
                <a:solidFill>
                  <a:srgbClr val="0E2F5F"/>
                </a:solidFill>
                <a:latin typeface="Akzidenz-Grotesk Heavy"/>
                <a:ea typeface="Akzidenz-Grotesk Heavy"/>
                <a:cs typeface="Akzidenz-Grotesk Heavy"/>
                <a:sym typeface="Akzidenz-Grotesk Heavy"/>
              </a:rPr>
              <a:t>Material </a:t>
            </a:r>
            <a:r>
              <a:rPr lang="en-US" sz="5299" b="1" dirty="0" err="1">
                <a:solidFill>
                  <a:srgbClr val="0E2F5F"/>
                </a:solidFill>
                <a:latin typeface="Akzidenz-Grotesk Heavy"/>
                <a:ea typeface="Akzidenz-Grotesk Heavy"/>
                <a:cs typeface="Akzidenz-Grotesk Heavy"/>
                <a:sym typeface="Akzidenz-Grotesk Heavy"/>
              </a:rPr>
              <a:t>educativo</a:t>
            </a:r>
            <a:endParaRPr lang="en-US" sz="5299" b="1" dirty="0">
              <a:solidFill>
                <a:srgbClr val="0E2F5F"/>
              </a:solidFill>
              <a:latin typeface="Akzidenz-Grotesk Heavy"/>
              <a:ea typeface="Akzidenz-Grotesk Heavy"/>
              <a:cs typeface="Akzidenz-Grotesk Heavy"/>
              <a:sym typeface="Akzidenz-Grotesk Heavy"/>
            </a:endParaRPr>
          </a:p>
        </p:txBody>
      </p:sp>
      <p:sp>
        <p:nvSpPr>
          <p:cNvPr id="9" name="TextBox 9"/>
          <p:cNvSpPr txBox="1"/>
          <p:nvPr/>
        </p:nvSpPr>
        <p:spPr>
          <a:xfrm>
            <a:off x="642171" y="633601"/>
            <a:ext cx="16373527" cy="894973"/>
          </a:xfrm>
          <a:prstGeom prst="rect">
            <a:avLst/>
          </a:prstGeom>
        </p:spPr>
        <p:txBody>
          <a:bodyPr lIns="0" tIns="0" rIns="0" bIns="0" rtlCol="0" anchor="t">
            <a:spAutoFit/>
          </a:bodyPr>
          <a:lstStyle/>
          <a:p>
            <a:pPr algn="ctr">
              <a:lnSpc>
                <a:spcPts val="6798"/>
              </a:lnSpc>
            </a:pPr>
            <a:r>
              <a:rPr lang="en-US" sz="6600" b="1" dirty="0">
                <a:solidFill>
                  <a:srgbClr val="0E2F5F"/>
                </a:solidFill>
                <a:latin typeface="Barlow Condensed Heavy"/>
                <a:ea typeface="Barlow Condensed Heavy"/>
                <a:cs typeface="Barlow Condensed Heavy"/>
                <a:sym typeface="Barlow Condensed Heavy"/>
              </a:rPr>
              <a:t>DESARROLLO DEL RECURSO EDUCATIVO </a:t>
            </a:r>
          </a:p>
        </p:txBody>
      </p:sp>
      <p:sp>
        <p:nvSpPr>
          <p:cNvPr id="10" name="TextBox 10"/>
          <p:cNvSpPr txBox="1"/>
          <p:nvPr/>
        </p:nvSpPr>
        <p:spPr>
          <a:xfrm>
            <a:off x="743728" y="2726169"/>
            <a:ext cx="16515572" cy="2123658"/>
          </a:xfrm>
          <a:prstGeom prst="rect">
            <a:avLst/>
          </a:prstGeom>
        </p:spPr>
        <p:txBody>
          <a:bodyPr lIns="0" tIns="0" rIns="0" bIns="0" rtlCol="0" anchor="t">
            <a:spAutoFit/>
          </a:bodyPr>
          <a:lstStyle/>
          <a:p>
            <a:pPr algn="just">
              <a:lnSpc>
                <a:spcPts val="2800"/>
              </a:lnSpc>
              <a:spcBef>
                <a:spcPct val="0"/>
              </a:spcBef>
            </a:pPr>
            <a:endParaRPr lang="en-US" sz="2000" b="1" dirty="0">
              <a:solidFill>
                <a:srgbClr val="0E2F5F"/>
              </a:solidFill>
              <a:latin typeface="Aileron Bold"/>
              <a:ea typeface="Aileron Bold"/>
              <a:cs typeface="Aileron Bold"/>
              <a:sym typeface="Aileron Bold"/>
            </a:endParaRPr>
          </a:p>
          <a:p>
            <a:pPr algn="just">
              <a:lnSpc>
                <a:spcPts val="2800"/>
              </a:lnSpc>
              <a:spcBef>
                <a:spcPct val="0"/>
              </a:spcBef>
            </a:pPr>
            <a:r>
              <a:rPr lang="en-US" sz="2000" b="1" dirty="0">
                <a:solidFill>
                  <a:srgbClr val="0E2F5F"/>
                </a:solidFill>
                <a:latin typeface="Aileron Bold"/>
                <a:ea typeface="Aileron Bold"/>
                <a:cs typeface="Aileron Bold"/>
                <a:sym typeface="Aileron Bold"/>
              </a:rPr>
              <a:t>	El material </a:t>
            </a:r>
            <a:r>
              <a:rPr lang="en-US" sz="2000" b="1" dirty="0" err="1">
                <a:solidFill>
                  <a:srgbClr val="0E2F5F"/>
                </a:solidFill>
                <a:latin typeface="Aileron Bold"/>
                <a:ea typeface="Aileron Bold"/>
                <a:cs typeface="Aileron Bold"/>
                <a:sym typeface="Aileron Bold"/>
              </a:rPr>
              <a:t>utilizado</a:t>
            </a:r>
            <a:r>
              <a:rPr lang="en-US" sz="2000" b="1" dirty="0">
                <a:solidFill>
                  <a:srgbClr val="0E2F5F"/>
                </a:solidFill>
                <a:latin typeface="Aileron Bold"/>
                <a:ea typeface="Aileron Bold"/>
                <a:cs typeface="Aileron Bold"/>
                <a:sym typeface="Aileron Bold"/>
              </a:rPr>
              <a:t> ha </a:t>
            </a:r>
            <a:r>
              <a:rPr lang="en-US" sz="2000" b="1" dirty="0" err="1">
                <a:solidFill>
                  <a:srgbClr val="0E2F5F"/>
                </a:solidFill>
                <a:latin typeface="Aileron Bold"/>
                <a:ea typeface="Aileron Bold"/>
                <a:cs typeface="Aileron Bold"/>
                <a:sym typeface="Aileron Bold"/>
              </a:rPr>
              <a:t>sido</a:t>
            </a:r>
            <a:r>
              <a:rPr lang="en-US" sz="2000" b="1" dirty="0">
                <a:solidFill>
                  <a:srgbClr val="0E2F5F"/>
                </a:solidFill>
                <a:latin typeface="Aileron Bold"/>
                <a:ea typeface="Aileron Bold"/>
                <a:cs typeface="Aileron Bold"/>
                <a:sym typeface="Aileron Bold"/>
              </a:rPr>
              <a:t> una PC y un </a:t>
            </a:r>
            <a:r>
              <a:rPr lang="en-US" sz="2000" b="1" dirty="0" err="1">
                <a:solidFill>
                  <a:srgbClr val="0E2F5F"/>
                </a:solidFill>
                <a:latin typeface="Aileron Bold"/>
                <a:ea typeface="Aileron Bold"/>
                <a:cs typeface="Aileron Bold"/>
                <a:sym typeface="Aileron Bold"/>
              </a:rPr>
              <a:t>cañón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el</a:t>
            </a:r>
            <a:r>
              <a:rPr lang="en-US" sz="2000" b="1" dirty="0">
                <a:solidFill>
                  <a:srgbClr val="0E2F5F"/>
                </a:solidFill>
                <a:latin typeface="Aileron Bold"/>
                <a:ea typeface="Aileron Bold"/>
                <a:cs typeface="Aileron Bold"/>
                <a:sym typeface="Aileron Bold"/>
              </a:rPr>
              <a:t> que se </a:t>
            </a:r>
            <a:r>
              <a:rPr lang="en-US" sz="2000" b="1" dirty="0" err="1">
                <a:solidFill>
                  <a:srgbClr val="0E2F5F"/>
                </a:solidFill>
                <a:latin typeface="Aileron Bold"/>
                <a:ea typeface="Aileron Bold"/>
                <a:cs typeface="Aileron Bold"/>
                <a:sym typeface="Aileron Bold"/>
              </a:rPr>
              <a:t>han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diseñado</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diapositivas</a:t>
            </a:r>
            <a:r>
              <a:rPr lang="en-US" sz="2000" b="1" dirty="0">
                <a:solidFill>
                  <a:srgbClr val="0E2F5F"/>
                </a:solidFill>
                <a:latin typeface="Aileron Bold"/>
                <a:ea typeface="Aileron Bold"/>
                <a:cs typeface="Aileron Bold"/>
                <a:sym typeface="Aileron Bold"/>
              </a:rPr>
              <a:t> las </a:t>
            </a:r>
            <a:r>
              <a:rPr lang="en-US" sz="2000" b="1" dirty="0" err="1">
                <a:solidFill>
                  <a:srgbClr val="0E2F5F"/>
                </a:solidFill>
                <a:latin typeface="Aileron Bold"/>
                <a:ea typeface="Aileron Bold"/>
                <a:cs typeface="Aileron Bold"/>
                <a:sym typeface="Aileron Bold"/>
              </a:rPr>
              <a:t>cuales</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llevan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incluido</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el</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contenido</a:t>
            </a:r>
            <a:r>
              <a:rPr lang="en-US" sz="2000" b="1" dirty="0">
                <a:solidFill>
                  <a:srgbClr val="0E2F5F"/>
                </a:solidFill>
                <a:latin typeface="Aileron Bold"/>
                <a:ea typeface="Aileron Bold"/>
                <a:cs typeface="Aileron Bold"/>
                <a:sym typeface="Aileron Bold"/>
              </a:rPr>
              <a:t> del </a:t>
            </a:r>
            <a:r>
              <a:rPr lang="en-US" sz="2000" b="1" dirty="0" err="1">
                <a:solidFill>
                  <a:srgbClr val="0E2F5F"/>
                </a:solidFill>
                <a:latin typeface="Aileron Bold"/>
                <a:ea typeface="Aileron Bold"/>
                <a:cs typeface="Aileron Bold"/>
                <a:sym typeface="Aileron Bold"/>
              </a:rPr>
              <a:t>curso</a:t>
            </a:r>
            <a:r>
              <a:rPr lang="en-US" sz="2000" b="1" dirty="0">
                <a:solidFill>
                  <a:srgbClr val="0E2F5F"/>
                </a:solidFill>
                <a:latin typeface="Aileron Bold"/>
                <a:ea typeface="Aileron Bold"/>
                <a:cs typeface="Aileron Bold"/>
                <a:sym typeface="Aileron Bold"/>
              </a:rPr>
              <a:t> a </a:t>
            </a:r>
            <a:r>
              <a:rPr lang="en-US" sz="2000" b="1" dirty="0" err="1">
                <a:solidFill>
                  <a:srgbClr val="0E2F5F"/>
                </a:solidFill>
                <a:latin typeface="Aileron Bold"/>
                <a:ea typeface="Aileron Bold"/>
                <a:cs typeface="Aileron Bold"/>
                <a:sym typeface="Aileron Bold"/>
              </a:rPr>
              <a:t>impartir</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acerca</a:t>
            </a:r>
            <a:r>
              <a:rPr lang="en-US" sz="2000" b="1" dirty="0">
                <a:solidFill>
                  <a:srgbClr val="0E2F5F"/>
                </a:solidFill>
                <a:latin typeface="Aileron Bold"/>
                <a:ea typeface="Aileron Bold"/>
                <a:cs typeface="Aileron Bold"/>
                <a:sym typeface="Aileron Bold"/>
              </a:rPr>
              <a:t> de los </a:t>
            </a:r>
            <a:r>
              <a:rPr lang="en-US" sz="2000" b="1" dirty="0" err="1">
                <a:solidFill>
                  <a:srgbClr val="0E2F5F"/>
                </a:solidFill>
                <a:latin typeface="Aileron Bold"/>
                <a:ea typeface="Aileron Bold"/>
                <a:cs typeface="Aileron Bold"/>
                <a:sym typeface="Aileron Bold"/>
              </a:rPr>
              <a:t>Recursos</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Educativos</a:t>
            </a:r>
            <a:r>
              <a:rPr lang="en-US" sz="2000" b="1" dirty="0">
                <a:solidFill>
                  <a:srgbClr val="0E2F5F"/>
                </a:solidFill>
                <a:latin typeface="Aileron Bold"/>
                <a:ea typeface="Aileron Bold"/>
                <a:cs typeface="Aileron Bold"/>
                <a:sym typeface="Aileron Bold"/>
              </a:rPr>
              <a:t> que los </a:t>
            </a:r>
            <a:r>
              <a:rPr lang="en-US" sz="2000" b="1" dirty="0" err="1">
                <a:solidFill>
                  <a:srgbClr val="0E2F5F"/>
                </a:solidFill>
                <a:latin typeface="Aileron Bold"/>
                <a:ea typeface="Aileron Bold"/>
                <a:cs typeface="Aileron Bold"/>
                <a:sym typeface="Aileron Bold"/>
              </a:rPr>
              <a:t>docentes</a:t>
            </a:r>
            <a:r>
              <a:rPr lang="en-US" sz="2000" b="1" dirty="0">
                <a:solidFill>
                  <a:srgbClr val="0E2F5F"/>
                </a:solidFill>
                <a:latin typeface="Aileron Bold"/>
                <a:ea typeface="Aileron Bold"/>
                <a:cs typeface="Aileron Bold"/>
                <a:sym typeface="Aileron Bold"/>
              </a:rPr>
              <a:t> van a </a:t>
            </a:r>
            <a:r>
              <a:rPr lang="en-US" sz="2000" b="1" dirty="0" err="1">
                <a:solidFill>
                  <a:srgbClr val="0E2F5F"/>
                </a:solidFill>
                <a:latin typeface="Aileron Bold"/>
                <a:ea typeface="Aileron Bold"/>
                <a:cs typeface="Aileron Bold"/>
                <a:sym typeface="Aileron Bold"/>
              </a:rPr>
              <a:t>crear</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este</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Curso</a:t>
            </a:r>
            <a:r>
              <a:rPr lang="en-US" sz="2000" b="1" dirty="0">
                <a:solidFill>
                  <a:srgbClr val="0E2F5F"/>
                </a:solidFill>
                <a:latin typeface="Aileron Bold"/>
                <a:ea typeface="Aileron Bold"/>
                <a:cs typeface="Aileron Bold"/>
                <a:sym typeface="Aileron Bold"/>
              </a:rPr>
              <a:t>-Taller.</a:t>
            </a:r>
          </a:p>
          <a:p>
            <a:pPr algn="just">
              <a:lnSpc>
                <a:spcPts val="2800"/>
              </a:lnSpc>
              <a:spcBef>
                <a:spcPct val="0"/>
              </a:spcBef>
            </a:pPr>
            <a:r>
              <a:rPr lang="en-US" sz="2000" b="1" dirty="0">
                <a:solidFill>
                  <a:srgbClr val="0E2F5F"/>
                </a:solidFill>
                <a:latin typeface="Aileron Bold"/>
                <a:ea typeface="Aileron Bold"/>
                <a:cs typeface="Aileron Bold"/>
                <a:sym typeface="Aileron Bold"/>
              </a:rPr>
              <a:t>	Se </a:t>
            </a:r>
            <a:r>
              <a:rPr lang="en-US" sz="2000" b="1" dirty="0" err="1">
                <a:solidFill>
                  <a:srgbClr val="0E2F5F"/>
                </a:solidFill>
                <a:latin typeface="Aileron Bold"/>
                <a:ea typeface="Aileron Bold"/>
                <a:cs typeface="Aileron Bold"/>
                <a:sym typeface="Aileron Bold"/>
              </a:rPr>
              <a:t>profundiza</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acerca</a:t>
            </a:r>
            <a:r>
              <a:rPr lang="en-US" sz="2000" b="1" dirty="0">
                <a:solidFill>
                  <a:srgbClr val="0E2F5F"/>
                </a:solidFill>
                <a:latin typeface="Aileron Bold"/>
                <a:ea typeface="Aileron Bold"/>
                <a:cs typeface="Aileron Bold"/>
                <a:sym typeface="Aileron Bold"/>
              </a:rPr>
              <a:t> de las </a:t>
            </a:r>
            <a:r>
              <a:rPr lang="en-US" sz="2000" b="1" dirty="0" err="1">
                <a:solidFill>
                  <a:srgbClr val="0E2F5F"/>
                </a:solidFill>
                <a:latin typeface="Aileron Bold"/>
                <a:ea typeface="Aileron Bold"/>
                <a:cs typeface="Aileron Bold"/>
                <a:sym typeface="Aileron Bold"/>
              </a:rPr>
              <a:t>actividades</a:t>
            </a:r>
            <a:r>
              <a:rPr lang="en-US" sz="2000" b="1" dirty="0">
                <a:solidFill>
                  <a:srgbClr val="0E2F5F"/>
                </a:solidFill>
                <a:latin typeface="Aileron Bold"/>
                <a:ea typeface="Aileron Bold"/>
                <a:cs typeface="Aileron Bold"/>
                <a:sym typeface="Aileron Bold"/>
              </a:rPr>
              <a:t> que los </a:t>
            </a:r>
            <a:r>
              <a:rPr lang="en-US" sz="2000" b="1" dirty="0" err="1">
                <a:solidFill>
                  <a:srgbClr val="0E2F5F"/>
                </a:solidFill>
                <a:latin typeface="Aileron Bold"/>
                <a:ea typeface="Aileron Bold"/>
                <a:cs typeface="Aileron Bold"/>
                <a:sym typeface="Aileron Bold"/>
              </a:rPr>
              <a:t>docentes</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desarrollan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su</a:t>
            </a:r>
            <a:r>
              <a:rPr lang="en-US" sz="2000" b="1" dirty="0">
                <a:solidFill>
                  <a:srgbClr val="0E2F5F"/>
                </a:solidFill>
                <a:latin typeface="Aileron Bold"/>
                <a:ea typeface="Aileron Bold"/>
                <a:cs typeface="Aileron Bold"/>
                <a:sym typeface="Aileron Bold"/>
              </a:rPr>
              <a:t> labor educative, por lo que se </a:t>
            </a:r>
            <a:r>
              <a:rPr lang="en-US" sz="2000" b="1" dirty="0" err="1">
                <a:solidFill>
                  <a:srgbClr val="0E2F5F"/>
                </a:solidFill>
                <a:latin typeface="Aileron Bold"/>
                <a:ea typeface="Aileron Bold"/>
                <a:cs typeface="Aileron Bold"/>
                <a:sym typeface="Aileron Bold"/>
              </a:rPr>
              <a:t>pide</a:t>
            </a:r>
            <a:r>
              <a:rPr lang="en-US" sz="2000" b="1" dirty="0">
                <a:solidFill>
                  <a:srgbClr val="0E2F5F"/>
                </a:solidFill>
                <a:latin typeface="Aileron Bold"/>
                <a:ea typeface="Aileron Bold"/>
                <a:cs typeface="Aileron Bold"/>
                <a:sym typeface="Aileron Bold"/>
              </a:rPr>
              <a:t> que </a:t>
            </a:r>
            <a:r>
              <a:rPr lang="en-US" sz="2000" b="1" dirty="0" err="1">
                <a:solidFill>
                  <a:srgbClr val="0E2F5F"/>
                </a:solidFill>
                <a:latin typeface="Aileron Bold"/>
                <a:ea typeface="Aileron Bold"/>
                <a:cs typeface="Aileron Bold"/>
                <a:sym typeface="Aileron Bold"/>
              </a:rPr>
              <a:t>trabajen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binas</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esto</a:t>
            </a:r>
            <a:r>
              <a:rPr lang="en-US" sz="2000" b="1" dirty="0">
                <a:solidFill>
                  <a:srgbClr val="0E2F5F"/>
                </a:solidFill>
                <a:latin typeface="Aileron Bold"/>
                <a:ea typeface="Aileron Bold"/>
                <a:cs typeface="Aileron Bold"/>
                <a:sym typeface="Aileron Bold"/>
              </a:rPr>
              <a:t> con la </a:t>
            </a:r>
            <a:r>
              <a:rPr lang="en-US" sz="2000" b="1" dirty="0" err="1">
                <a:solidFill>
                  <a:srgbClr val="0E2F5F"/>
                </a:solidFill>
                <a:latin typeface="Aileron Bold"/>
                <a:ea typeface="Aileron Bold"/>
                <a:cs typeface="Aileron Bold"/>
                <a:sym typeface="Aileron Bold"/>
              </a:rPr>
              <a:t>finalidad</a:t>
            </a:r>
            <a:r>
              <a:rPr lang="en-US" sz="2000" b="1" dirty="0">
                <a:solidFill>
                  <a:srgbClr val="0E2F5F"/>
                </a:solidFill>
                <a:latin typeface="Aileron Bold"/>
                <a:ea typeface="Aileron Bold"/>
                <a:cs typeface="Aileron Bold"/>
                <a:sym typeface="Aileron Bold"/>
              </a:rPr>
              <a:t> de que se </a:t>
            </a:r>
            <a:r>
              <a:rPr lang="en-US" sz="2000" b="1" dirty="0" err="1">
                <a:solidFill>
                  <a:srgbClr val="0E2F5F"/>
                </a:solidFill>
                <a:latin typeface="Aileron Bold"/>
                <a:ea typeface="Aileron Bold"/>
                <a:cs typeface="Aileron Bold"/>
                <a:sym typeface="Aileron Bold"/>
              </a:rPr>
              <a:t>apoyen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en</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el</a:t>
            </a:r>
            <a:r>
              <a:rPr lang="en-US" sz="2000" b="1" dirty="0">
                <a:solidFill>
                  <a:srgbClr val="0E2F5F"/>
                </a:solidFill>
                <a:latin typeface="Aileron Bold"/>
                <a:ea typeface="Aileron Bold"/>
                <a:cs typeface="Aileron Bold"/>
                <a:sym typeface="Aileron Bold"/>
              </a:rPr>
              <a:t> Desarrollo del </a:t>
            </a:r>
            <a:r>
              <a:rPr lang="en-US" sz="2000" b="1" dirty="0" err="1">
                <a:solidFill>
                  <a:srgbClr val="0E2F5F"/>
                </a:solidFill>
                <a:latin typeface="Aileron Bold"/>
                <a:ea typeface="Aileron Bold"/>
                <a:cs typeface="Aileron Bold"/>
                <a:sym typeface="Aileron Bold"/>
              </a:rPr>
              <a:t>trabajo</a:t>
            </a:r>
            <a:r>
              <a:rPr lang="en-US" sz="2000" b="1" dirty="0">
                <a:solidFill>
                  <a:srgbClr val="0E2F5F"/>
                </a:solidFill>
                <a:latin typeface="Aileron Bold"/>
                <a:ea typeface="Aileron Bold"/>
                <a:cs typeface="Aileron Bold"/>
                <a:sym typeface="Aileron Bold"/>
              </a:rPr>
              <a:t> y </a:t>
            </a:r>
            <a:r>
              <a:rPr lang="en-US" sz="2000" b="1" dirty="0" err="1">
                <a:solidFill>
                  <a:srgbClr val="0E2F5F"/>
                </a:solidFill>
                <a:latin typeface="Aileron Bold"/>
                <a:ea typeface="Aileron Bold"/>
                <a:cs typeface="Aileron Bold"/>
                <a:sym typeface="Aileron Bold"/>
              </a:rPr>
              <a:t>enriquecerlo</a:t>
            </a:r>
            <a:r>
              <a:rPr lang="en-US" sz="2000" b="1" dirty="0">
                <a:solidFill>
                  <a:srgbClr val="0E2F5F"/>
                </a:solidFill>
                <a:latin typeface="Aileron Bold"/>
                <a:ea typeface="Aileron Bold"/>
                <a:cs typeface="Aileron Bold"/>
                <a:sym typeface="Aileron Bold"/>
              </a:rPr>
              <a:t> con dos </a:t>
            </a:r>
            <a:r>
              <a:rPr lang="en-US" sz="2000" b="1" dirty="0" err="1">
                <a:solidFill>
                  <a:srgbClr val="0E2F5F"/>
                </a:solidFill>
                <a:latin typeface="Aileron Bold"/>
                <a:ea typeface="Aileron Bold"/>
                <a:cs typeface="Aileron Bold"/>
                <a:sym typeface="Aileron Bold"/>
              </a:rPr>
              <a:t>maneras</a:t>
            </a:r>
            <a:r>
              <a:rPr lang="en-US" sz="2000" b="1" dirty="0">
                <a:solidFill>
                  <a:srgbClr val="0E2F5F"/>
                </a:solidFill>
                <a:latin typeface="Aileron Bold"/>
                <a:ea typeface="Aileron Bold"/>
                <a:cs typeface="Aileron Bold"/>
                <a:sym typeface="Aileron Bold"/>
              </a:rPr>
              <a:t> de </a:t>
            </a:r>
            <a:r>
              <a:rPr lang="en-US" sz="2000" b="1" dirty="0" err="1">
                <a:solidFill>
                  <a:srgbClr val="0E2F5F"/>
                </a:solidFill>
                <a:latin typeface="Aileron Bold"/>
                <a:ea typeface="Aileron Bold"/>
                <a:cs typeface="Aileron Bold"/>
                <a:sym typeface="Aileron Bold"/>
              </a:rPr>
              <a:t>pensar</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distintas</a:t>
            </a:r>
            <a:r>
              <a:rPr lang="en-US" sz="2000" b="1" dirty="0">
                <a:solidFill>
                  <a:srgbClr val="0E2F5F"/>
                </a:solidFill>
                <a:latin typeface="Aileron Bold"/>
                <a:ea typeface="Aileron Bold"/>
                <a:cs typeface="Aileron Bold"/>
                <a:sym typeface="Aileron Bold"/>
              </a:rPr>
              <a:t>. </a:t>
            </a:r>
          </a:p>
          <a:p>
            <a:pPr algn="just">
              <a:lnSpc>
                <a:spcPts val="2800"/>
              </a:lnSpc>
              <a:spcBef>
                <a:spcPct val="0"/>
              </a:spcBef>
            </a:pP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Esas</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actividades</a:t>
            </a:r>
            <a:r>
              <a:rPr lang="en-US" sz="2000" b="1" dirty="0">
                <a:solidFill>
                  <a:srgbClr val="0E2F5F"/>
                </a:solidFill>
                <a:latin typeface="Aileron Bold"/>
                <a:ea typeface="Aileron Bold"/>
                <a:cs typeface="Aileron Bold"/>
                <a:sym typeface="Aileron Bold"/>
              </a:rPr>
              <a:t> que </a:t>
            </a:r>
            <a:r>
              <a:rPr lang="en-US" sz="2000" b="1" dirty="0" err="1">
                <a:solidFill>
                  <a:srgbClr val="0E2F5F"/>
                </a:solidFill>
                <a:latin typeface="Aileron Bold"/>
                <a:ea typeface="Aileron Bold"/>
                <a:cs typeface="Aileron Bold"/>
                <a:sym typeface="Aileron Bold"/>
              </a:rPr>
              <a:t>llevan</a:t>
            </a:r>
            <a:r>
              <a:rPr lang="en-US" sz="2000" b="1" dirty="0">
                <a:solidFill>
                  <a:srgbClr val="0E2F5F"/>
                </a:solidFill>
                <a:latin typeface="Aileron Bold"/>
                <a:ea typeface="Aileron Bold"/>
                <a:cs typeface="Aileron Bold"/>
                <a:sym typeface="Aileron Bold"/>
              </a:rPr>
              <a:t> a </a:t>
            </a:r>
            <a:r>
              <a:rPr lang="en-US" sz="2000" b="1" dirty="0" err="1">
                <a:solidFill>
                  <a:srgbClr val="0E2F5F"/>
                </a:solidFill>
                <a:latin typeface="Aileron Bold"/>
                <a:ea typeface="Aileron Bold"/>
                <a:cs typeface="Aileron Bold"/>
                <a:sym typeface="Aileron Bold"/>
              </a:rPr>
              <a:t>cabo</a:t>
            </a:r>
            <a:r>
              <a:rPr lang="en-US" sz="2000" b="1" dirty="0">
                <a:solidFill>
                  <a:srgbClr val="0E2F5F"/>
                </a:solidFill>
                <a:latin typeface="Aileron Bold"/>
                <a:ea typeface="Aileron Bold"/>
                <a:cs typeface="Aileron Bold"/>
                <a:sym typeface="Aileron Bold"/>
              </a:rPr>
              <a:t> las van a </a:t>
            </a:r>
            <a:r>
              <a:rPr lang="en-US" sz="2000" b="1" dirty="0" err="1">
                <a:solidFill>
                  <a:srgbClr val="0E2F5F"/>
                </a:solidFill>
                <a:latin typeface="Aileron Bold"/>
                <a:ea typeface="Aileron Bold"/>
                <a:cs typeface="Aileron Bold"/>
                <a:sym typeface="Aileron Bold"/>
              </a:rPr>
              <a:t>plasmar</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en</a:t>
            </a:r>
            <a:r>
              <a:rPr lang="en-US" sz="2000" b="1" dirty="0">
                <a:solidFill>
                  <a:srgbClr val="0E2F5F"/>
                </a:solidFill>
                <a:latin typeface="Aileron Bold"/>
                <a:ea typeface="Aileron Bold"/>
                <a:cs typeface="Aileron Bold"/>
                <a:sym typeface="Aileron Bold"/>
              </a:rPr>
              <a:t> un </a:t>
            </a:r>
            <a:r>
              <a:rPr lang="en-US" sz="2000" b="1" dirty="0" err="1">
                <a:solidFill>
                  <a:srgbClr val="0E2F5F"/>
                </a:solidFill>
                <a:latin typeface="Aileron Bold"/>
                <a:ea typeface="Aileron Bold"/>
                <a:cs typeface="Aileron Bold"/>
                <a:sym typeface="Aileron Bold"/>
              </a:rPr>
              <a:t>documento</a:t>
            </a:r>
            <a:r>
              <a:rPr lang="en-US" sz="2000" b="1" dirty="0">
                <a:solidFill>
                  <a:srgbClr val="0E2F5F"/>
                </a:solidFill>
                <a:latin typeface="Aileron Bold"/>
                <a:ea typeface="Aileron Bold"/>
                <a:cs typeface="Aileron Bold"/>
                <a:sym typeface="Aileron Bold"/>
              </a:rPr>
              <a:t> para </a:t>
            </a:r>
            <a:r>
              <a:rPr lang="en-US" sz="2000" b="1" dirty="0" err="1">
                <a:solidFill>
                  <a:srgbClr val="0E2F5F"/>
                </a:solidFill>
                <a:latin typeface="Aileron Bold"/>
                <a:ea typeface="Aileron Bold"/>
                <a:cs typeface="Aileron Bold"/>
                <a:sym typeface="Aileron Bold"/>
              </a:rPr>
              <a:t>hacer</a:t>
            </a:r>
            <a:r>
              <a:rPr lang="en-US" sz="2000" b="1" dirty="0">
                <a:solidFill>
                  <a:srgbClr val="0E2F5F"/>
                </a:solidFill>
                <a:latin typeface="Aileron Bold"/>
                <a:ea typeface="Aileron Bold"/>
                <a:cs typeface="Aileron Bold"/>
                <a:sym typeface="Aileron Bold"/>
              </a:rPr>
              <a:t> formal </a:t>
            </a:r>
            <a:r>
              <a:rPr lang="en-US" sz="2000" b="1" dirty="0" err="1">
                <a:solidFill>
                  <a:srgbClr val="0E2F5F"/>
                </a:solidFill>
                <a:latin typeface="Aileron Bold"/>
                <a:ea typeface="Aileron Bold"/>
                <a:cs typeface="Aileron Bold"/>
                <a:sym typeface="Aileron Bold"/>
              </a:rPr>
              <a:t>su</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creación</a:t>
            </a:r>
            <a:r>
              <a:rPr lang="en-US" sz="2000" b="1" dirty="0">
                <a:solidFill>
                  <a:srgbClr val="0E2F5F"/>
                </a:solidFill>
                <a:latin typeface="Aileron Bold"/>
                <a:ea typeface="Aileron Bold"/>
                <a:cs typeface="Aileron Bold"/>
                <a:sym typeface="Aileron Bold"/>
              </a:rPr>
              <a:t> y </a:t>
            </a:r>
            <a:r>
              <a:rPr lang="en-US" sz="2000" b="1" dirty="0" err="1">
                <a:solidFill>
                  <a:srgbClr val="0E2F5F"/>
                </a:solidFill>
                <a:latin typeface="Aileron Bold"/>
                <a:ea typeface="Aileron Bold"/>
                <a:cs typeface="Aileron Bold"/>
                <a:sym typeface="Aileron Bold"/>
              </a:rPr>
              <a:t>así</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reconocer</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su</a:t>
            </a:r>
            <a:r>
              <a:rPr lang="en-US" sz="2000" b="1" dirty="0">
                <a:solidFill>
                  <a:srgbClr val="0E2F5F"/>
                </a:solidFill>
                <a:latin typeface="Aileron Bold"/>
                <a:ea typeface="Aileron Bold"/>
                <a:cs typeface="Aileron Bold"/>
                <a:sym typeface="Aileron Bold"/>
              </a:rPr>
              <a:t> </a:t>
            </a:r>
            <a:r>
              <a:rPr lang="en-US" sz="2000" b="1" dirty="0" err="1">
                <a:solidFill>
                  <a:srgbClr val="0E2F5F"/>
                </a:solidFill>
                <a:latin typeface="Aileron Bold"/>
                <a:ea typeface="Aileron Bold"/>
                <a:cs typeface="Aileron Bold"/>
                <a:sym typeface="Aileron Bold"/>
              </a:rPr>
              <a:t>autoría</a:t>
            </a:r>
            <a:r>
              <a:rPr lang="en-US" sz="2000" b="1" dirty="0">
                <a:solidFill>
                  <a:srgbClr val="0E2F5F"/>
                </a:solidFill>
                <a:latin typeface="Aileron Bold"/>
                <a:ea typeface="Aileron Bold"/>
                <a:cs typeface="Aileron Bold"/>
                <a:sym typeface="Aileron Bold"/>
              </a:rPr>
              <a:t>.</a:t>
            </a:r>
          </a:p>
        </p:txBody>
      </p:sp>
      <p:sp>
        <p:nvSpPr>
          <p:cNvPr id="11" name="TextBox 11"/>
          <p:cNvSpPr txBox="1"/>
          <p:nvPr/>
        </p:nvSpPr>
        <p:spPr>
          <a:xfrm>
            <a:off x="1128109" y="6136960"/>
            <a:ext cx="3919098" cy="701772"/>
          </a:xfrm>
          <a:prstGeom prst="rect">
            <a:avLst/>
          </a:prstGeom>
        </p:spPr>
        <p:txBody>
          <a:bodyPr lIns="0" tIns="0" rIns="0" bIns="0" rtlCol="0" anchor="t">
            <a:spAutoFit/>
          </a:bodyPr>
          <a:lstStyle/>
          <a:p>
            <a:pPr algn="ctr">
              <a:lnSpc>
                <a:spcPts val="2800"/>
              </a:lnSpc>
            </a:pPr>
            <a:r>
              <a:rPr lang="en-US" sz="2000" b="1" dirty="0" err="1">
                <a:solidFill>
                  <a:srgbClr val="0E2F5F"/>
                </a:solidFill>
                <a:latin typeface="Aileron Ultra-Bold"/>
                <a:ea typeface="Aileron Ultra-Bold"/>
                <a:cs typeface="Aileron Ultra-Bold"/>
                <a:sym typeface="Aileron Ultra-Bold"/>
              </a:rPr>
              <a:t>Figura</a:t>
            </a:r>
            <a:r>
              <a:rPr lang="en-US" sz="2000" b="1" dirty="0">
                <a:solidFill>
                  <a:srgbClr val="0E2F5F"/>
                </a:solidFill>
                <a:latin typeface="Aileron Ultra-Bold"/>
                <a:ea typeface="Aileron Ultra-Bold"/>
                <a:cs typeface="Aileron Ultra-Bold"/>
                <a:sym typeface="Aileron Ultra-Bold"/>
              </a:rPr>
              <a:t> 5. </a:t>
            </a:r>
            <a:r>
              <a:rPr lang="en-US" sz="2000" b="1" dirty="0" err="1">
                <a:solidFill>
                  <a:srgbClr val="0E2F5F"/>
                </a:solidFill>
                <a:latin typeface="Aileron Ultra-Bold"/>
                <a:ea typeface="Aileron Ultra-Bold"/>
                <a:cs typeface="Aileron Ultra-Bold"/>
                <a:sym typeface="Aileron Ultra-Bold"/>
              </a:rPr>
              <a:t>Curso</a:t>
            </a:r>
            <a:r>
              <a:rPr lang="en-US" sz="2000" b="1" dirty="0">
                <a:solidFill>
                  <a:srgbClr val="0E2F5F"/>
                </a:solidFill>
                <a:latin typeface="Aileron Ultra-Bold"/>
                <a:ea typeface="Aileron Ultra-Bold"/>
                <a:cs typeface="Aileron Ultra-Bold"/>
                <a:sym typeface="Aileron Ultra-Bold"/>
              </a:rPr>
              <a:t> -Taller</a:t>
            </a:r>
          </a:p>
          <a:p>
            <a:pPr algn="ctr">
              <a:lnSpc>
                <a:spcPts val="2800"/>
              </a:lnSpc>
            </a:pPr>
            <a:r>
              <a:rPr lang="en-US" sz="2000" b="1" dirty="0" err="1">
                <a:solidFill>
                  <a:srgbClr val="0E2F5F"/>
                </a:solidFill>
                <a:latin typeface="Aileron Ultra-Bold"/>
                <a:ea typeface="Aileron Ultra-Bold"/>
                <a:cs typeface="Aileron Ultra-Bold"/>
                <a:sym typeface="Aileron Ultra-Bold"/>
              </a:rPr>
              <a:t>Creación</a:t>
            </a:r>
            <a:r>
              <a:rPr lang="en-US" sz="2000" b="1" dirty="0">
                <a:solidFill>
                  <a:srgbClr val="0E2F5F"/>
                </a:solidFill>
                <a:latin typeface="Aileron Ultra-Bold"/>
                <a:ea typeface="Aileron Ultra-Bold"/>
                <a:cs typeface="Aileron Ultra-Bold"/>
                <a:sym typeface="Aileron Ultra-Bold"/>
              </a:rPr>
              <a:t> </a:t>
            </a:r>
            <a:r>
              <a:rPr lang="en-US" sz="2000" b="1" dirty="0" err="1">
                <a:solidFill>
                  <a:srgbClr val="0E2F5F"/>
                </a:solidFill>
                <a:latin typeface="Aileron Ultra-Bold"/>
                <a:ea typeface="Aileron Ultra-Bold"/>
                <a:cs typeface="Aileron Ultra-Bold"/>
                <a:sym typeface="Aileron Ultra-Bold"/>
              </a:rPr>
              <a:t>propia</a:t>
            </a:r>
            <a:endParaRPr lang="en-US" sz="2000" b="1" dirty="0">
              <a:solidFill>
                <a:srgbClr val="0E2F5F"/>
              </a:solidFill>
              <a:latin typeface="Aileron Ultra-Bold"/>
              <a:ea typeface="Aileron Ultra-Bold"/>
              <a:cs typeface="Aileron Ultra-Bold"/>
              <a:sym typeface="Aileron Ultra-Bold"/>
            </a:endParaRPr>
          </a:p>
        </p:txBody>
      </p:sp>
      <p:sp>
        <p:nvSpPr>
          <p:cNvPr id="12" name="TextBox 12"/>
          <p:cNvSpPr txBox="1"/>
          <p:nvPr/>
        </p:nvSpPr>
        <p:spPr>
          <a:xfrm>
            <a:off x="6825102" y="6136960"/>
            <a:ext cx="3919098" cy="1054247"/>
          </a:xfrm>
          <a:prstGeom prst="rect">
            <a:avLst/>
          </a:prstGeom>
        </p:spPr>
        <p:txBody>
          <a:bodyPr lIns="0" tIns="0" rIns="0" bIns="0" rtlCol="0" anchor="t">
            <a:spAutoFit/>
          </a:bodyPr>
          <a:lstStyle/>
          <a:p>
            <a:pPr algn="ctr">
              <a:lnSpc>
                <a:spcPts val="2800"/>
              </a:lnSpc>
            </a:pPr>
            <a:r>
              <a:rPr lang="en-US" sz="2000" b="1" dirty="0" err="1">
                <a:solidFill>
                  <a:srgbClr val="0E2F5F"/>
                </a:solidFill>
                <a:latin typeface="Aileron Ultra-Bold"/>
                <a:ea typeface="Aileron Ultra-Bold"/>
                <a:cs typeface="Aileron Ultra-Bold"/>
                <a:sym typeface="Aileron Ultra-Bold"/>
              </a:rPr>
              <a:t>Figura</a:t>
            </a:r>
            <a:r>
              <a:rPr lang="en-US" sz="2000" b="1" dirty="0">
                <a:solidFill>
                  <a:srgbClr val="0E2F5F"/>
                </a:solidFill>
                <a:latin typeface="Aileron Ultra-Bold"/>
                <a:ea typeface="Aileron Ultra-Bold"/>
                <a:cs typeface="Aileron Ultra-Bold"/>
                <a:sym typeface="Aileron Ultra-Bold"/>
              </a:rPr>
              <a:t> 6. </a:t>
            </a:r>
            <a:r>
              <a:rPr lang="en-US" sz="2000" b="1" dirty="0" err="1">
                <a:solidFill>
                  <a:srgbClr val="0E2F5F"/>
                </a:solidFill>
                <a:latin typeface="Aileron Ultra-Bold"/>
                <a:ea typeface="Aileron Ultra-Bold"/>
                <a:cs typeface="Aileron Ultra-Bold"/>
                <a:sym typeface="Aileron Ultra-Bold"/>
              </a:rPr>
              <a:t>Dinámica</a:t>
            </a:r>
            <a:r>
              <a:rPr lang="en-US" sz="2000" b="1" dirty="0">
                <a:solidFill>
                  <a:srgbClr val="0E2F5F"/>
                </a:solidFill>
                <a:latin typeface="Aileron Ultra-Bold"/>
                <a:ea typeface="Aileron Ultra-Bold"/>
                <a:cs typeface="Aileron Ultra-Bold"/>
                <a:sym typeface="Aileron Ultra-Bold"/>
              </a:rPr>
              <a:t> de </a:t>
            </a:r>
            <a:r>
              <a:rPr lang="en-US" sz="2000" b="1" dirty="0" err="1">
                <a:solidFill>
                  <a:srgbClr val="0E2F5F"/>
                </a:solidFill>
                <a:latin typeface="Aileron Ultra-Bold"/>
                <a:ea typeface="Aileron Ultra-Bold"/>
                <a:cs typeface="Aileron Ultra-Bold"/>
                <a:sym typeface="Aileron Ultra-Bold"/>
              </a:rPr>
              <a:t>inicio</a:t>
            </a:r>
            <a:endParaRPr lang="en-US" sz="2000" b="1" dirty="0">
              <a:solidFill>
                <a:srgbClr val="0E2F5F"/>
              </a:solidFill>
              <a:latin typeface="Aileron Ultra-Bold"/>
              <a:ea typeface="Aileron Ultra-Bold"/>
              <a:cs typeface="Aileron Ultra-Bold"/>
              <a:sym typeface="Aileron Ultra-Bold"/>
            </a:endParaRPr>
          </a:p>
          <a:p>
            <a:pPr algn="ctr">
              <a:lnSpc>
                <a:spcPts val="2800"/>
              </a:lnSpc>
            </a:pPr>
            <a:r>
              <a:rPr lang="en-US" sz="2000" b="1" dirty="0" err="1">
                <a:solidFill>
                  <a:srgbClr val="0E2F5F"/>
                </a:solidFill>
                <a:latin typeface="Aileron Ultra-Bold"/>
                <a:ea typeface="Aileron Ultra-Bold"/>
                <a:cs typeface="Aileron Ultra-Bold"/>
                <a:sym typeface="Aileron Ultra-Bold"/>
              </a:rPr>
              <a:t>Creación</a:t>
            </a:r>
            <a:r>
              <a:rPr lang="en-US" sz="2000" b="1" dirty="0">
                <a:solidFill>
                  <a:srgbClr val="0E2F5F"/>
                </a:solidFill>
                <a:latin typeface="Aileron Ultra-Bold"/>
                <a:ea typeface="Aileron Ultra-Bold"/>
                <a:cs typeface="Aileron Ultra-Bold"/>
                <a:sym typeface="Aileron Ultra-Bold"/>
              </a:rPr>
              <a:t> </a:t>
            </a:r>
            <a:r>
              <a:rPr lang="en-US" sz="2000" b="1" dirty="0" err="1">
                <a:solidFill>
                  <a:srgbClr val="0E2F5F"/>
                </a:solidFill>
                <a:latin typeface="Aileron Ultra-Bold"/>
                <a:ea typeface="Aileron Ultra-Bold"/>
                <a:cs typeface="Aileron Ultra-Bold"/>
                <a:sym typeface="Aileron Ultra-Bold"/>
              </a:rPr>
              <a:t>propia</a:t>
            </a:r>
            <a:endParaRPr lang="en-US" sz="2000" b="1" dirty="0">
              <a:solidFill>
                <a:srgbClr val="0E2F5F"/>
              </a:solidFill>
              <a:latin typeface="Aileron Ultra-Bold"/>
              <a:ea typeface="Aileron Ultra-Bold"/>
              <a:cs typeface="Aileron Ultra-Bold"/>
              <a:sym typeface="Aileron Ultra-Bold"/>
            </a:endParaRPr>
          </a:p>
          <a:p>
            <a:pPr algn="ctr">
              <a:lnSpc>
                <a:spcPts val="2800"/>
              </a:lnSpc>
            </a:pPr>
            <a:endParaRPr lang="en-US" sz="2000" b="1" dirty="0">
              <a:solidFill>
                <a:srgbClr val="0E2F5F"/>
              </a:solidFill>
              <a:latin typeface="Aileron Ultra-Bold"/>
              <a:ea typeface="Aileron Ultra-Bold"/>
              <a:cs typeface="Aileron Ultra-Bold"/>
              <a:sym typeface="Aileron Ultra-Bold"/>
            </a:endParaRPr>
          </a:p>
        </p:txBody>
      </p:sp>
      <p:sp>
        <p:nvSpPr>
          <p:cNvPr id="13" name="TextBox 13"/>
          <p:cNvSpPr txBox="1"/>
          <p:nvPr/>
        </p:nvSpPr>
        <p:spPr>
          <a:xfrm>
            <a:off x="12674677" y="5905500"/>
            <a:ext cx="4470323" cy="1405513"/>
          </a:xfrm>
          <a:prstGeom prst="rect">
            <a:avLst/>
          </a:prstGeom>
        </p:spPr>
        <p:txBody>
          <a:bodyPr wrap="square" lIns="0" tIns="0" rIns="0" bIns="0" rtlCol="0" anchor="t">
            <a:spAutoFit/>
          </a:bodyPr>
          <a:lstStyle/>
          <a:p>
            <a:pPr algn="ctr">
              <a:lnSpc>
                <a:spcPts val="2800"/>
              </a:lnSpc>
            </a:pPr>
            <a:r>
              <a:rPr lang="en-US" sz="2000" b="1" dirty="0" err="1">
                <a:solidFill>
                  <a:srgbClr val="0E2F5F"/>
                </a:solidFill>
                <a:latin typeface="Aileron Ultra-Bold"/>
                <a:ea typeface="Aileron Ultra-Bold"/>
                <a:cs typeface="Aileron Ultra-Bold"/>
                <a:sym typeface="Aileron Ultra-Bold"/>
              </a:rPr>
              <a:t>Figura</a:t>
            </a:r>
            <a:r>
              <a:rPr lang="en-US" sz="2000" b="1" dirty="0">
                <a:solidFill>
                  <a:srgbClr val="0E2F5F"/>
                </a:solidFill>
                <a:latin typeface="Aileron Ultra-Bold"/>
                <a:ea typeface="Aileron Ultra-Bold"/>
                <a:cs typeface="Aileron Ultra-Bold"/>
                <a:sym typeface="Aileron Ultra-Bold"/>
              </a:rPr>
              <a:t> 7. </a:t>
            </a:r>
            <a:r>
              <a:rPr lang="en-US" sz="2000" b="1" dirty="0" err="1">
                <a:solidFill>
                  <a:srgbClr val="0E2F5F"/>
                </a:solidFill>
                <a:latin typeface="Aileron Ultra-Bold"/>
                <a:ea typeface="Aileron Ultra-Bold"/>
                <a:cs typeface="Aileron Ultra-Bold"/>
                <a:sym typeface="Aileron Ultra-Bold"/>
              </a:rPr>
              <a:t>Ejemplo</a:t>
            </a:r>
            <a:r>
              <a:rPr lang="en-US" sz="2000" b="1" dirty="0">
                <a:solidFill>
                  <a:srgbClr val="0E2F5F"/>
                </a:solidFill>
                <a:latin typeface="Aileron Ultra-Bold"/>
                <a:ea typeface="Aileron Ultra-Bold"/>
                <a:cs typeface="Aileron Ultra-Bold"/>
                <a:sym typeface="Aileron Ultra-Bold"/>
              </a:rPr>
              <a:t> de un </a:t>
            </a:r>
            <a:r>
              <a:rPr lang="en-US" sz="2000" b="1" dirty="0" err="1">
                <a:solidFill>
                  <a:srgbClr val="0E2F5F"/>
                </a:solidFill>
                <a:latin typeface="Aileron Ultra-Bold"/>
                <a:ea typeface="Aileron Ultra-Bold"/>
                <a:cs typeface="Aileron Ultra-Bold"/>
                <a:sym typeface="Aileron Ultra-Bold"/>
              </a:rPr>
              <a:t>Recurso</a:t>
            </a:r>
            <a:r>
              <a:rPr lang="en-US" sz="2000" b="1" dirty="0">
                <a:solidFill>
                  <a:srgbClr val="0E2F5F"/>
                </a:solidFill>
                <a:latin typeface="Aileron Ultra-Bold"/>
                <a:ea typeface="Aileron Ultra-Bold"/>
                <a:cs typeface="Aileron Ultra-Bold"/>
                <a:sym typeface="Aileron Ultra-Bold"/>
              </a:rPr>
              <a:t> </a:t>
            </a:r>
            <a:r>
              <a:rPr lang="en-US" sz="2000" b="1" dirty="0" err="1">
                <a:solidFill>
                  <a:srgbClr val="0E2F5F"/>
                </a:solidFill>
                <a:latin typeface="Aileron Ultra-Bold"/>
                <a:ea typeface="Aileron Ultra-Bold"/>
                <a:cs typeface="Aileron Ultra-Bold"/>
                <a:sym typeface="Aileron Ultra-Bold"/>
              </a:rPr>
              <a:t>Educativo</a:t>
            </a:r>
            <a:endParaRPr lang="en-US" sz="2000" b="1" dirty="0">
              <a:solidFill>
                <a:srgbClr val="0E2F5F"/>
              </a:solidFill>
              <a:latin typeface="Aileron Ultra-Bold"/>
              <a:ea typeface="Aileron Ultra-Bold"/>
              <a:cs typeface="Aileron Ultra-Bold"/>
              <a:sym typeface="Aileron Ultra-Bold"/>
            </a:endParaRPr>
          </a:p>
          <a:p>
            <a:pPr algn="ctr">
              <a:lnSpc>
                <a:spcPts val="2800"/>
              </a:lnSpc>
            </a:pPr>
            <a:r>
              <a:rPr lang="en-US" sz="2000" b="1" dirty="0" err="1">
                <a:solidFill>
                  <a:srgbClr val="0E2F5F"/>
                </a:solidFill>
                <a:latin typeface="Aileron Ultra-Bold"/>
                <a:ea typeface="Aileron Ultra-Bold"/>
                <a:cs typeface="Aileron Ultra-Bold"/>
                <a:sym typeface="Aileron Ultra-Bold"/>
              </a:rPr>
              <a:t>Creación</a:t>
            </a:r>
            <a:r>
              <a:rPr lang="en-US" sz="2000" b="1" dirty="0">
                <a:solidFill>
                  <a:srgbClr val="0E2F5F"/>
                </a:solidFill>
                <a:latin typeface="Aileron Ultra-Bold"/>
                <a:ea typeface="Aileron Ultra-Bold"/>
                <a:cs typeface="Aileron Ultra-Bold"/>
                <a:sym typeface="Aileron Ultra-Bold"/>
              </a:rPr>
              <a:t> </a:t>
            </a:r>
            <a:r>
              <a:rPr lang="en-US" sz="2000" b="1" dirty="0" err="1">
                <a:solidFill>
                  <a:srgbClr val="0E2F5F"/>
                </a:solidFill>
                <a:latin typeface="Aileron Ultra-Bold"/>
                <a:ea typeface="Aileron Ultra-Bold"/>
                <a:cs typeface="Aileron Ultra-Bold"/>
                <a:sym typeface="Aileron Ultra-Bold"/>
              </a:rPr>
              <a:t>propia</a:t>
            </a:r>
            <a:endParaRPr lang="en-US" sz="2000" b="1" dirty="0">
              <a:solidFill>
                <a:srgbClr val="0E2F5F"/>
              </a:solidFill>
              <a:latin typeface="Aileron Ultra-Bold"/>
              <a:ea typeface="Aileron Ultra-Bold"/>
              <a:cs typeface="Aileron Ultra-Bold"/>
              <a:sym typeface="Aileron Ultra-Bold"/>
            </a:endParaRPr>
          </a:p>
          <a:p>
            <a:pPr algn="ctr">
              <a:lnSpc>
                <a:spcPts val="2800"/>
              </a:lnSpc>
            </a:pPr>
            <a:endParaRPr lang="en-US" sz="2000" b="1" dirty="0">
              <a:solidFill>
                <a:srgbClr val="0E2F5F"/>
              </a:solidFill>
              <a:latin typeface="Aileron Ultra-Bold"/>
              <a:ea typeface="Aileron Ultra-Bold"/>
              <a:cs typeface="Aileron Ultra-Bold"/>
              <a:sym typeface="Aileron Ultra-Bold"/>
            </a:endParaRPr>
          </a:p>
        </p:txBody>
      </p:sp>
      <p:pic>
        <p:nvPicPr>
          <p:cNvPr id="15" name="Imagen 14">
            <a:extLst>
              <a:ext uri="{FF2B5EF4-FFF2-40B4-BE49-F238E27FC236}">
                <a16:creationId xmlns:a16="http://schemas.microsoft.com/office/drawing/2014/main" id="{2FABE23D-2FD7-4079-B243-4B3BD3B6EC05}"/>
              </a:ext>
            </a:extLst>
          </p:cNvPr>
          <p:cNvPicPr>
            <a:picLocks noChangeAspect="1"/>
          </p:cNvPicPr>
          <p:nvPr/>
        </p:nvPicPr>
        <p:blipFill>
          <a:blip r:embed="rId2"/>
          <a:stretch>
            <a:fillRect/>
          </a:stretch>
        </p:blipFill>
        <p:spPr>
          <a:xfrm>
            <a:off x="1219200" y="7059123"/>
            <a:ext cx="3736917" cy="2289053"/>
          </a:xfrm>
          <a:prstGeom prst="rect">
            <a:avLst/>
          </a:prstGeom>
        </p:spPr>
      </p:pic>
      <p:pic>
        <p:nvPicPr>
          <p:cNvPr id="17" name="Imagen 16">
            <a:extLst>
              <a:ext uri="{FF2B5EF4-FFF2-40B4-BE49-F238E27FC236}">
                <a16:creationId xmlns:a16="http://schemas.microsoft.com/office/drawing/2014/main" id="{F9C959F7-7982-40FB-9217-543C3A5741CD}"/>
              </a:ext>
            </a:extLst>
          </p:cNvPr>
          <p:cNvPicPr>
            <a:picLocks noChangeAspect="1"/>
          </p:cNvPicPr>
          <p:nvPr/>
        </p:nvPicPr>
        <p:blipFill>
          <a:blip r:embed="rId3"/>
          <a:stretch>
            <a:fillRect/>
          </a:stretch>
        </p:blipFill>
        <p:spPr>
          <a:xfrm>
            <a:off x="6780568" y="6972300"/>
            <a:ext cx="3963632" cy="2461921"/>
          </a:xfrm>
          <a:prstGeom prst="rect">
            <a:avLst/>
          </a:prstGeom>
        </p:spPr>
      </p:pic>
      <p:pic>
        <p:nvPicPr>
          <p:cNvPr id="19" name="Imagen 18">
            <a:extLst>
              <a:ext uri="{FF2B5EF4-FFF2-40B4-BE49-F238E27FC236}">
                <a16:creationId xmlns:a16="http://schemas.microsoft.com/office/drawing/2014/main" id="{97703992-662F-498E-8DE0-7CF2683E7152}"/>
              </a:ext>
            </a:extLst>
          </p:cNvPr>
          <p:cNvPicPr>
            <a:picLocks noChangeAspect="1"/>
          </p:cNvPicPr>
          <p:nvPr/>
        </p:nvPicPr>
        <p:blipFill>
          <a:blip r:embed="rId4"/>
          <a:stretch>
            <a:fillRect/>
          </a:stretch>
        </p:blipFill>
        <p:spPr>
          <a:xfrm>
            <a:off x="12963815" y="7120938"/>
            <a:ext cx="3952585" cy="21373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a:grpSpLocks noChangeAspect="1"/>
          </p:cNvGrpSpPr>
          <p:nvPr/>
        </p:nvGrpSpPr>
        <p:grpSpPr>
          <a:xfrm>
            <a:off x="2821123" y="2142493"/>
            <a:ext cx="848136" cy="570260"/>
            <a:chOff x="0" y="0"/>
            <a:chExt cx="1930400" cy="1297940"/>
          </a:xfrm>
        </p:grpSpPr>
        <p:sp>
          <p:nvSpPr>
            <p:cNvPr id="8" name="Freeform 8"/>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4FCDCC"/>
            </a:solidFill>
          </p:spPr>
          <p:txBody>
            <a:bodyPr/>
            <a:lstStyle/>
            <a:p>
              <a:endParaRPr lang="es-MX"/>
            </a:p>
          </p:txBody>
        </p:sp>
      </p:grpSp>
      <p:grpSp>
        <p:nvGrpSpPr>
          <p:cNvPr id="9" name="Group 9"/>
          <p:cNvGrpSpPr>
            <a:grpSpLocks noChangeAspect="1"/>
          </p:cNvGrpSpPr>
          <p:nvPr/>
        </p:nvGrpSpPr>
        <p:grpSpPr>
          <a:xfrm>
            <a:off x="9112016" y="2120142"/>
            <a:ext cx="848136" cy="570260"/>
            <a:chOff x="0" y="0"/>
            <a:chExt cx="1930400" cy="1297940"/>
          </a:xfrm>
        </p:grpSpPr>
        <p:sp>
          <p:nvSpPr>
            <p:cNvPr id="10" name="Freeform 10"/>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2C92D5"/>
            </a:solidFill>
          </p:spPr>
          <p:txBody>
            <a:bodyPr/>
            <a:lstStyle/>
            <a:p>
              <a:endParaRPr lang="es-MX"/>
            </a:p>
          </p:txBody>
        </p:sp>
      </p:grpSp>
      <p:grpSp>
        <p:nvGrpSpPr>
          <p:cNvPr id="11" name="Group 11"/>
          <p:cNvGrpSpPr>
            <a:grpSpLocks noChangeAspect="1"/>
          </p:cNvGrpSpPr>
          <p:nvPr/>
        </p:nvGrpSpPr>
        <p:grpSpPr>
          <a:xfrm>
            <a:off x="14554200" y="2095500"/>
            <a:ext cx="848136" cy="570260"/>
            <a:chOff x="0" y="0"/>
            <a:chExt cx="1930400" cy="1297940"/>
          </a:xfrm>
        </p:grpSpPr>
        <p:sp>
          <p:nvSpPr>
            <p:cNvPr id="12" name="Freeform 12"/>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13538A"/>
            </a:solidFill>
          </p:spPr>
          <p:txBody>
            <a:bodyPr/>
            <a:lstStyle/>
            <a:p>
              <a:endParaRPr lang="es-MX"/>
            </a:p>
          </p:txBody>
        </p:sp>
      </p:grpSp>
      <p:sp>
        <p:nvSpPr>
          <p:cNvPr id="33" name="TextBox 33"/>
          <p:cNvSpPr txBox="1"/>
          <p:nvPr/>
        </p:nvSpPr>
        <p:spPr>
          <a:xfrm>
            <a:off x="1790384" y="1040462"/>
            <a:ext cx="13187884" cy="829458"/>
          </a:xfrm>
          <a:prstGeom prst="rect">
            <a:avLst/>
          </a:prstGeom>
        </p:spPr>
        <p:txBody>
          <a:bodyPr lIns="0" tIns="0" rIns="0" bIns="0" rtlCol="0" anchor="t">
            <a:spAutoFit/>
          </a:bodyPr>
          <a:lstStyle/>
          <a:p>
            <a:pPr marL="0" lvl="0" indent="0" algn="ctr">
              <a:lnSpc>
                <a:spcPts val="6730"/>
              </a:lnSpc>
              <a:spcBef>
                <a:spcPct val="0"/>
              </a:spcBef>
            </a:pPr>
            <a:r>
              <a:rPr lang="en-US" sz="5299" b="1" dirty="0" err="1">
                <a:solidFill>
                  <a:srgbClr val="0E2F5F"/>
                </a:solidFill>
                <a:latin typeface="Akzidenz-Grotesk Heavy"/>
                <a:ea typeface="Akzidenz-Grotesk Heavy"/>
                <a:cs typeface="Akzidenz-Grotesk Heavy"/>
                <a:sym typeface="Akzidenz-Grotesk Heavy"/>
              </a:rPr>
              <a:t>Proceso</a:t>
            </a:r>
            <a:r>
              <a:rPr lang="en-US" sz="5299" b="1" dirty="0">
                <a:solidFill>
                  <a:srgbClr val="0E2F5F"/>
                </a:solidFill>
                <a:latin typeface="Akzidenz-Grotesk Heavy"/>
                <a:ea typeface="Akzidenz-Grotesk Heavy"/>
                <a:cs typeface="Akzidenz-Grotesk Heavy"/>
                <a:sym typeface="Akzidenz-Grotesk Heavy"/>
              </a:rPr>
              <a:t> </a:t>
            </a:r>
            <a:r>
              <a:rPr lang="en-US" sz="5299" b="1" dirty="0" err="1">
                <a:solidFill>
                  <a:srgbClr val="0E2F5F"/>
                </a:solidFill>
                <a:latin typeface="Akzidenz-Grotesk Heavy"/>
                <a:ea typeface="Akzidenz-Grotesk Heavy"/>
                <a:cs typeface="Akzidenz-Grotesk Heavy"/>
                <a:sym typeface="Akzidenz-Grotesk Heavy"/>
              </a:rPr>
              <a:t>didáctico</a:t>
            </a:r>
            <a:endParaRPr lang="en-US" sz="5299" b="1" dirty="0">
              <a:solidFill>
                <a:srgbClr val="0E2F5F"/>
              </a:solidFill>
              <a:latin typeface="Akzidenz-Grotesk Heavy"/>
              <a:ea typeface="Akzidenz-Grotesk Heavy"/>
              <a:cs typeface="Akzidenz-Grotesk Heavy"/>
              <a:sym typeface="Akzidenz-Grotesk Heavy"/>
            </a:endParaRPr>
          </a:p>
        </p:txBody>
      </p:sp>
      <p:sp>
        <p:nvSpPr>
          <p:cNvPr id="34" name="TextBox 34"/>
          <p:cNvSpPr txBox="1"/>
          <p:nvPr/>
        </p:nvSpPr>
        <p:spPr>
          <a:xfrm>
            <a:off x="669800" y="380795"/>
            <a:ext cx="16373527" cy="894973"/>
          </a:xfrm>
          <a:prstGeom prst="rect">
            <a:avLst/>
          </a:prstGeom>
        </p:spPr>
        <p:txBody>
          <a:bodyPr lIns="0" tIns="0" rIns="0" bIns="0" rtlCol="0" anchor="t">
            <a:spAutoFit/>
          </a:bodyPr>
          <a:lstStyle/>
          <a:p>
            <a:pPr algn="ctr">
              <a:lnSpc>
                <a:spcPts val="6798"/>
              </a:lnSpc>
            </a:pPr>
            <a:r>
              <a:rPr lang="en-US" sz="6600" b="1">
                <a:solidFill>
                  <a:srgbClr val="0E2F5F"/>
                </a:solidFill>
                <a:latin typeface="Barlow Condensed Heavy"/>
                <a:ea typeface="Barlow Condensed Heavy"/>
                <a:cs typeface="Barlow Condensed Heavy"/>
                <a:sym typeface="Barlow Condensed Heavy"/>
              </a:rPr>
              <a:t>DESARROLLO DEL RECURSO EDUCATIVO </a:t>
            </a:r>
          </a:p>
        </p:txBody>
      </p:sp>
      <p:graphicFrame>
        <p:nvGraphicFramePr>
          <p:cNvPr id="38" name="Tabla 38">
            <a:extLst>
              <a:ext uri="{FF2B5EF4-FFF2-40B4-BE49-F238E27FC236}">
                <a16:creationId xmlns:a16="http://schemas.microsoft.com/office/drawing/2014/main" id="{7199D5A6-9349-47A2-9CDA-E931C2878D79}"/>
              </a:ext>
            </a:extLst>
          </p:cNvPr>
          <p:cNvGraphicFramePr>
            <a:graphicFrameLocks noGrp="1"/>
          </p:cNvGraphicFramePr>
          <p:nvPr>
            <p:extLst>
              <p:ext uri="{D42A27DB-BD31-4B8C-83A1-F6EECF244321}">
                <p14:modId xmlns:p14="http://schemas.microsoft.com/office/powerpoint/2010/main" val="278437522"/>
              </p:ext>
            </p:extLst>
          </p:nvPr>
        </p:nvGraphicFramePr>
        <p:xfrm>
          <a:off x="1295399" y="2773234"/>
          <a:ext cx="15991530" cy="7399466"/>
        </p:xfrm>
        <a:graphic>
          <a:graphicData uri="http://schemas.openxmlformats.org/drawingml/2006/table">
            <a:tbl>
              <a:tblPr firstRow="1" bandRow="1">
                <a:tableStyleId>{5C22544A-7EE6-4342-B048-85BDC9FD1C3A}</a:tableStyleId>
              </a:tblPr>
              <a:tblGrid>
                <a:gridCol w="5330510">
                  <a:extLst>
                    <a:ext uri="{9D8B030D-6E8A-4147-A177-3AD203B41FA5}">
                      <a16:colId xmlns:a16="http://schemas.microsoft.com/office/drawing/2014/main" val="2781629405"/>
                    </a:ext>
                  </a:extLst>
                </a:gridCol>
                <a:gridCol w="5330510">
                  <a:extLst>
                    <a:ext uri="{9D8B030D-6E8A-4147-A177-3AD203B41FA5}">
                      <a16:colId xmlns:a16="http://schemas.microsoft.com/office/drawing/2014/main" val="1980945470"/>
                    </a:ext>
                  </a:extLst>
                </a:gridCol>
                <a:gridCol w="5330510">
                  <a:extLst>
                    <a:ext uri="{9D8B030D-6E8A-4147-A177-3AD203B41FA5}">
                      <a16:colId xmlns:a16="http://schemas.microsoft.com/office/drawing/2014/main" val="938033866"/>
                    </a:ext>
                  </a:extLst>
                </a:gridCol>
              </a:tblGrid>
              <a:tr h="545053">
                <a:tc>
                  <a:txBody>
                    <a:bodyPr/>
                    <a:lstStyle/>
                    <a:p>
                      <a:endParaRPr lang="es-MX"/>
                    </a:p>
                  </a:txBody>
                  <a:tcPr/>
                </a:tc>
                <a:tc>
                  <a:txBody>
                    <a:bodyPr/>
                    <a:lstStyle/>
                    <a:p>
                      <a:endParaRPr lang="es-MX" dirty="0"/>
                    </a:p>
                  </a:txBody>
                  <a:tcPr/>
                </a:tc>
                <a:tc>
                  <a:txBody>
                    <a:bodyPr/>
                    <a:lstStyle/>
                    <a:p>
                      <a:endParaRPr lang="es-MX"/>
                    </a:p>
                  </a:txBody>
                  <a:tcPr/>
                </a:tc>
                <a:extLst>
                  <a:ext uri="{0D108BD9-81ED-4DB2-BD59-A6C34878D82A}">
                    <a16:rowId xmlns:a16="http://schemas.microsoft.com/office/drawing/2014/main" val="2769999149"/>
                  </a:ext>
                </a:extLst>
              </a:tr>
              <a:tr h="545053">
                <a:tc>
                  <a:txBody>
                    <a:bodyPr/>
                    <a:lstStyle/>
                    <a:p>
                      <a:r>
                        <a:rPr lang="es-MX" sz="2400" dirty="0"/>
                        <a:t>- Identificar el recurso Educativo a Desarrollar</a:t>
                      </a:r>
                    </a:p>
                  </a:txBody>
                  <a:tcPr/>
                </a:tc>
                <a:tc>
                  <a:txBody>
                    <a:bodyPr/>
                    <a:lstStyle/>
                    <a:p>
                      <a:r>
                        <a:rPr lang="es-MX" sz="2400" dirty="0"/>
                        <a:t>-Describir el objetivo que se pretende con el Recurso Educativo</a:t>
                      </a:r>
                    </a:p>
                  </a:txBody>
                  <a:tcPr/>
                </a:tc>
                <a:tc>
                  <a:txBody>
                    <a:bodyPr/>
                    <a:lstStyle/>
                    <a:p>
                      <a:r>
                        <a:rPr lang="es-MX" sz="2400" dirty="0"/>
                        <a:t>Idear lo que se pretende con la creación de dicho Recurso Educativo.</a:t>
                      </a:r>
                    </a:p>
                  </a:txBody>
                  <a:tcPr/>
                </a:tc>
                <a:extLst>
                  <a:ext uri="{0D108BD9-81ED-4DB2-BD59-A6C34878D82A}">
                    <a16:rowId xmlns:a16="http://schemas.microsoft.com/office/drawing/2014/main" val="1422809835"/>
                  </a:ext>
                </a:extLst>
              </a:tr>
              <a:tr h="545053">
                <a:tc>
                  <a:txBody>
                    <a:bodyPr/>
                    <a:lstStyle/>
                    <a:p>
                      <a:endParaRPr lang="es-MX" sz="2400"/>
                    </a:p>
                  </a:txBody>
                  <a:tcPr/>
                </a:tc>
                <a:tc>
                  <a:txBody>
                    <a:bodyPr/>
                    <a:lstStyle/>
                    <a:p>
                      <a:r>
                        <a:rPr lang="es-MX" sz="2400" dirty="0"/>
                        <a:t>-Determinar el contenido del curso para llevarlo de manera ordenada</a:t>
                      </a:r>
                    </a:p>
                  </a:txBody>
                  <a:tcPr/>
                </a:tc>
                <a:tc>
                  <a:txBody>
                    <a:bodyPr/>
                    <a:lstStyle/>
                    <a:p>
                      <a:r>
                        <a:rPr lang="es-MX" sz="2400" dirty="0"/>
                        <a:t>- Realizarse ordenadamente para poder cumplir el objetivo.</a:t>
                      </a:r>
                    </a:p>
                  </a:txBody>
                  <a:tcPr/>
                </a:tc>
                <a:extLst>
                  <a:ext uri="{0D108BD9-81ED-4DB2-BD59-A6C34878D82A}">
                    <a16:rowId xmlns:a16="http://schemas.microsoft.com/office/drawing/2014/main" val="511686250"/>
                  </a:ext>
                </a:extLst>
              </a:tr>
              <a:tr h="545053">
                <a:tc>
                  <a:txBody>
                    <a:bodyPr/>
                    <a:lstStyle/>
                    <a:p>
                      <a:endParaRPr lang="es-MX" sz="2400" dirty="0"/>
                    </a:p>
                  </a:txBody>
                  <a:tcPr/>
                </a:tc>
                <a:tc>
                  <a:txBody>
                    <a:bodyPr/>
                    <a:lstStyle/>
                    <a:p>
                      <a:r>
                        <a:rPr lang="es-MX" sz="2400" dirty="0"/>
                        <a:t>-</a:t>
                      </a:r>
                      <a:r>
                        <a:rPr lang="es-MX" sz="2400" dirty="0">
                          <a:latin typeface="Times New Roman" panose="02020603050405020304" pitchFamily="18" charset="0"/>
                          <a:ea typeface="Times New Roman" panose="02020603050405020304" pitchFamily="18" charset="0"/>
                          <a:cs typeface="Times New Roman" panose="02020603050405020304" pitchFamily="18" charset="0"/>
                          <a:sym typeface="Roboto Mono Medium"/>
                        </a:rPr>
                        <a:t>Establecer colaboraciones para fortalecer la labor docente del profesor </a:t>
                      </a:r>
                      <a:endParaRPr lang="es-MX" sz="2400" dirty="0"/>
                    </a:p>
                  </a:txBody>
                  <a:tcPr/>
                </a:tc>
                <a:tc>
                  <a:txBody>
                    <a:bodyPr/>
                    <a:lstStyle/>
                    <a:p>
                      <a:r>
                        <a:rPr lang="es-MX" sz="2400" dirty="0"/>
                        <a:t>-Consolidar relaciones entre profesionistas para su expansión profesional.</a:t>
                      </a:r>
                    </a:p>
                  </a:txBody>
                  <a:tcPr/>
                </a:tc>
                <a:extLst>
                  <a:ext uri="{0D108BD9-81ED-4DB2-BD59-A6C34878D82A}">
                    <a16:rowId xmlns:a16="http://schemas.microsoft.com/office/drawing/2014/main" val="640100929"/>
                  </a:ext>
                </a:extLst>
              </a:tr>
              <a:tr h="545053">
                <a:tc>
                  <a:txBody>
                    <a:bodyPr/>
                    <a:lstStyle/>
                    <a:p>
                      <a:endParaRPr lang="es-MX" sz="2400"/>
                    </a:p>
                  </a:txBody>
                  <a:tcPr/>
                </a:tc>
                <a:tc>
                  <a:txBody>
                    <a:bodyPr/>
                    <a:lstStyle/>
                    <a:p>
                      <a:r>
                        <a:rPr lang="es-MX" sz="2400" dirty="0"/>
                        <a:t>-Redacción APA 7</a:t>
                      </a:r>
                    </a:p>
                  </a:txBody>
                  <a:tcPr/>
                </a:tc>
                <a:tc>
                  <a:txBody>
                    <a:bodyPr/>
                    <a:lstStyle/>
                    <a:p>
                      <a:r>
                        <a:rPr lang="es-MX" sz="2400" dirty="0"/>
                        <a:t>-Recordar las reglas de la redacción estilo para que se aplique en el Recurso Educativo</a:t>
                      </a:r>
                    </a:p>
                  </a:txBody>
                  <a:tcPr/>
                </a:tc>
                <a:extLst>
                  <a:ext uri="{0D108BD9-81ED-4DB2-BD59-A6C34878D82A}">
                    <a16:rowId xmlns:a16="http://schemas.microsoft.com/office/drawing/2014/main" val="1066133676"/>
                  </a:ext>
                </a:extLst>
              </a:tr>
              <a:tr h="545053">
                <a:tc>
                  <a:txBody>
                    <a:bodyPr/>
                    <a:lstStyle/>
                    <a:p>
                      <a:endParaRPr lang="es-MX" sz="2400"/>
                    </a:p>
                  </a:txBody>
                  <a:tcPr/>
                </a:tc>
                <a:tc>
                  <a:txBody>
                    <a:bodyPr/>
                    <a:lstStyle/>
                    <a:p>
                      <a:endParaRPr lang="es-MX" sz="2400" dirty="0"/>
                    </a:p>
                  </a:txBody>
                  <a:tcPr/>
                </a:tc>
                <a:tc>
                  <a:txBody>
                    <a:bodyPr/>
                    <a:lstStyle/>
                    <a:p>
                      <a:endParaRPr lang="es-MX" sz="2400" dirty="0"/>
                    </a:p>
                  </a:txBody>
                  <a:tcPr/>
                </a:tc>
                <a:extLst>
                  <a:ext uri="{0D108BD9-81ED-4DB2-BD59-A6C34878D82A}">
                    <a16:rowId xmlns:a16="http://schemas.microsoft.com/office/drawing/2014/main" val="3991511039"/>
                  </a:ext>
                </a:extLst>
              </a:tr>
              <a:tr h="545053">
                <a:tc>
                  <a:txBody>
                    <a:bodyPr/>
                    <a:lstStyle/>
                    <a:p>
                      <a:endParaRPr lang="es-MX" sz="2400"/>
                    </a:p>
                  </a:txBody>
                  <a:tcPr/>
                </a:tc>
                <a:tc>
                  <a:txBody>
                    <a:bodyPr/>
                    <a:lstStyle/>
                    <a:p>
                      <a:r>
                        <a:rPr lang="es-MX" sz="2400" dirty="0"/>
                        <a:t>-</a:t>
                      </a:r>
                      <a:r>
                        <a:rPr lang="es-MX" sz="2400" dirty="0">
                          <a:latin typeface="Times New Roman" panose="02020603050405020304" pitchFamily="18" charset="0"/>
                          <a:ea typeface="Times New Roman" panose="02020603050405020304" pitchFamily="18" charset="0"/>
                          <a:cs typeface="Times New Roman" panose="02020603050405020304" pitchFamily="18" charset="0"/>
                          <a:sym typeface="Roboto Mono Medium"/>
                        </a:rPr>
                        <a:t>Redacción del Proceso Didáctico </a:t>
                      </a:r>
                      <a:endParaRPr lang="es-MX"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2400" dirty="0"/>
                        <a:t>- Tipos de Recursos que se pueden crear:</a:t>
                      </a:r>
                    </a:p>
                    <a:p>
                      <a:r>
                        <a:rPr lang="es-MX" sz="2400" dirty="0"/>
                        <a:t>     Físicos.- Audiovisuales, en línea, manipulativos, para capacidades  especiales</a:t>
                      </a:r>
                    </a:p>
                    <a:p>
                      <a:r>
                        <a:rPr lang="es-MX" sz="2400" dirty="0"/>
                        <a:t>-Cumplir con ciertas funciones elementales.</a:t>
                      </a:r>
                    </a:p>
                  </a:txBody>
                  <a:tcPr/>
                </a:tc>
                <a:extLst>
                  <a:ext uri="{0D108BD9-81ED-4DB2-BD59-A6C34878D82A}">
                    <a16:rowId xmlns:a16="http://schemas.microsoft.com/office/drawing/2014/main" val="20783961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a:grpSpLocks noChangeAspect="1"/>
          </p:cNvGrpSpPr>
          <p:nvPr/>
        </p:nvGrpSpPr>
        <p:grpSpPr>
          <a:xfrm>
            <a:off x="2819400" y="3209293"/>
            <a:ext cx="848136" cy="570260"/>
            <a:chOff x="0" y="0"/>
            <a:chExt cx="1930400" cy="1297940"/>
          </a:xfrm>
        </p:grpSpPr>
        <p:sp>
          <p:nvSpPr>
            <p:cNvPr id="8" name="Freeform 8"/>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4FCDCC"/>
            </a:solidFill>
          </p:spPr>
          <p:txBody>
            <a:bodyPr/>
            <a:lstStyle/>
            <a:p>
              <a:endParaRPr lang="es-MX"/>
            </a:p>
          </p:txBody>
        </p:sp>
      </p:grpSp>
      <p:grpSp>
        <p:nvGrpSpPr>
          <p:cNvPr id="9" name="Group 9"/>
          <p:cNvGrpSpPr>
            <a:grpSpLocks noChangeAspect="1"/>
          </p:cNvGrpSpPr>
          <p:nvPr/>
        </p:nvGrpSpPr>
        <p:grpSpPr>
          <a:xfrm>
            <a:off x="9112016" y="3186942"/>
            <a:ext cx="848136" cy="570260"/>
            <a:chOff x="0" y="0"/>
            <a:chExt cx="1930400" cy="1297940"/>
          </a:xfrm>
        </p:grpSpPr>
        <p:sp>
          <p:nvSpPr>
            <p:cNvPr id="10" name="Freeform 10"/>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2C92D5"/>
            </a:solidFill>
          </p:spPr>
          <p:txBody>
            <a:bodyPr/>
            <a:lstStyle/>
            <a:p>
              <a:endParaRPr lang="es-MX"/>
            </a:p>
          </p:txBody>
        </p:sp>
      </p:grpSp>
      <p:grpSp>
        <p:nvGrpSpPr>
          <p:cNvPr id="11" name="Group 11"/>
          <p:cNvGrpSpPr>
            <a:grpSpLocks noChangeAspect="1"/>
          </p:cNvGrpSpPr>
          <p:nvPr/>
        </p:nvGrpSpPr>
        <p:grpSpPr>
          <a:xfrm>
            <a:off x="14554200" y="3162300"/>
            <a:ext cx="848136" cy="570260"/>
            <a:chOff x="0" y="0"/>
            <a:chExt cx="1930400" cy="1297940"/>
          </a:xfrm>
        </p:grpSpPr>
        <p:sp>
          <p:nvSpPr>
            <p:cNvPr id="12" name="Freeform 12"/>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13538A"/>
            </a:solidFill>
          </p:spPr>
          <p:txBody>
            <a:bodyPr/>
            <a:lstStyle/>
            <a:p>
              <a:endParaRPr lang="es-MX"/>
            </a:p>
          </p:txBody>
        </p:sp>
      </p:grpSp>
      <p:sp>
        <p:nvSpPr>
          <p:cNvPr id="33" name="TextBox 33"/>
          <p:cNvSpPr txBox="1"/>
          <p:nvPr/>
        </p:nvSpPr>
        <p:spPr>
          <a:xfrm>
            <a:off x="771357" y="1577530"/>
            <a:ext cx="13187884" cy="943458"/>
          </a:xfrm>
          <a:prstGeom prst="rect">
            <a:avLst/>
          </a:prstGeom>
        </p:spPr>
        <p:txBody>
          <a:bodyPr lIns="0" tIns="0" rIns="0" bIns="0" rtlCol="0" anchor="t">
            <a:spAutoFit/>
          </a:bodyPr>
          <a:lstStyle/>
          <a:p>
            <a:pPr marL="0" lvl="0" indent="0" algn="l">
              <a:lnSpc>
                <a:spcPts val="6730"/>
              </a:lnSpc>
              <a:spcBef>
                <a:spcPct val="0"/>
              </a:spcBef>
            </a:pPr>
            <a:r>
              <a:rPr lang="en-US" sz="5299" b="1">
                <a:solidFill>
                  <a:srgbClr val="0E2F5F"/>
                </a:solidFill>
                <a:latin typeface="Akzidenz-Grotesk Heavy"/>
                <a:ea typeface="Akzidenz-Grotesk Heavy"/>
                <a:cs typeface="Akzidenz-Grotesk Heavy"/>
                <a:sym typeface="Akzidenz-Grotesk Heavy"/>
              </a:rPr>
              <a:t>Proceso didáctico</a:t>
            </a:r>
          </a:p>
        </p:txBody>
      </p:sp>
      <p:sp>
        <p:nvSpPr>
          <p:cNvPr id="34" name="TextBox 34"/>
          <p:cNvSpPr txBox="1"/>
          <p:nvPr/>
        </p:nvSpPr>
        <p:spPr>
          <a:xfrm>
            <a:off x="669800" y="380795"/>
            <a:ext cx="16373527" cy="894973"/>
          </a:xfrm>
          <a:prstGeom prst="rect">
            <a:avLst/>
          </a:prstGeom>
        </p:spPr>
        <p:txBody>
          <a:bodyPr lIns="0" tIns="0" rIns="0" bIns="0" rtlCol="0" anchor="t">
            <a:spAutoFit/>
          </a:bodyPr>
          <a:lstStyle/>
          <a:p>
            <a:pPr algn="ctr">
              <a:lnSpc>
                <a:spcPts val="6798"/>
              </a:lnSpc>
            </a:pPr>
            <a:r>
              <a:rPr lang="en-US" sz="6600" b="1">
                <a:solidFill>
                  <a:srgbClr val="0E2F5F"/>
                </a:solidFill>
                <a:latin typeface="Barlow Condensed Heavy"/>
                <a:ea typeface="Barlow Condensed Heavy"/>
                <a:cs typeface="Barlow Condensed Heavy"/>
                <a:sym typeface="Barlow Condensed Heavy"/>
              </a:rPr>
              <a:t>DESARROLLO DEL RECURSO EDUCATIVO </a:t>
            </a:r>
          </a:p>
        </p:txBody>
      </p:sp>
      <p:graphicFrame>
        <p:nvGraphicFramePr>
          <p:cNvPr id="38" name="Tabla 38">
            <a:extLst>
              <a:ext uri="{FF2B5EF4-FFF2-40B4-BE49-F238E27FC236}">
                <a16:creationId xmlns:a16="http://schemas.microsoft.com/office/drawing/2014/main" id="{7199D5A6-9349-47A2-9CDA-E931C2878D79}"/>
              </a:ext>
            </a:extLst>
          </p:cNvPr>
          <p:cNvGraphicFramePr>
            <a:graphicFrameLocks noGrp="1"/>
          </p:cNvGraphicFramePr>
          <p:nvPr>
            <p:extLst>
              <p:ext uri="{D42A27DB-BD31-4B8C-83A1-F6EECF244321}">
                <p14:modId xmlns:p14="http://schemas.microsoft.com/office/powerpoint/2010/main" val="518979861"/>
              </p:ext>
            </p:extLst>
          </p:nvPr>
        </p:nvGraphicFramePr>
        <p:xfrm>
          <a:off x="1295400" y="4381500"/>
          <a:ext cx="15991530" cy="5014852"/>
        </p:xfrm>
        <a:graphic>
          <a:graphicData uri="http://schemas.openxmlformats.org/drawingml/2006/table">
            <a:tbl>
              <a:tblPr firstRow="1" bandRow="1">
                <a:tableStyleId>{5C22544A-7EE6-4342-B048-85BDC9FD1C3A}</a:tableStyleId>
              </a:tblPr>
              <a:tblGrid>
                <a:gridCol w="5330510">
                  <a:extLst>
                    <a:ext uri="{9D8B030D-6E8A-4147-A177-3AD203B41FA5}">
                      <a16:colId xmlns:a16="http://schemas.microsoft.com/office/drawing/2014/main" val="2781629405"/>
                    </a:ext>
                  </a:extLst>
                </a:gridCol>
                <a:gridCol w="5330510">
                  <a:extLst>
                    <a:ext uri="{9D8B030D-6E8A-4147-A177-3AD203B41FA5}">
                      <a16:colId xmlns:a16="http://schemas.microsoft.com/office/drawing/2014/main" val="1980945470"/>
                    </a:ext>
                  </a:extLst>
                </a:gridCol>
                <a:gridCol w="5330510">
                  <a:extLst>
                    <a:ext uri="{9D8B030D-6E8A-4147-A177-3AD203B41FA5}">
                      <a16:colId xmlns:a16="http://schemas.microsoft.com/office/drawing/2014/main" val="938033866"/>
                    </a:ext>
                  </a:extLst>
                </a:gridCol>
              </a:tblGrid>
              <a:tr h="545053">
                <a:tc>
                  <a:txBody>
                    <a:bodyPr/>
                    <a:lstStyle/>
                    <a:p>
                      <a:endParaRPr lang="es-MX"/>
                    </a:p>
                  </a:txBody>
                  <a:tcPr/>
                </a:tc>
                <a:tc>
                  <a:txBody>
                    <a:bodyPr/>
                    <a:lstStyle/>
                    <a:p>
                      <a:endParaRPr lang="es-MX" dirty="0"/>
                    </a:p>
                  </a:txBody>
                  <a:tcPr/>
                </a:tc>
                <a:tc>
                  <a:txBody>
                    <a:bodyPr/>
                    <a:lstStyle/>
                    <a:p>
                      <a:endParaRPr lang="es-MX"/>
                    </a:p>
                  </a:txBody>
                  <a:tcPr/>
                </a:tc>
                <a:extLst>
                  <a:ext uri="{0D108BD9-81ED-4DB2-BD59-A6C34878D82A}">
                    <a16:rowId xmlns:a16="http://schemas.microsoft.com/office/drawing/2014/main" val="2769999149"/>
                  </a:ext>
                </a:extLst>
              </a:tr>
              <a:tr h="545053">
                <a:tc>
                  <a:txBody>
                    <a:bodyPr/>
                    <a:lstStyle/>
                    <a:p>
                      <a:endParaRPr lang="es-MX" dirty="0"/>
                    </a:p>
                  </a:txBody>
                  <a:tcPr/>
                </a:tc>
                <a:tc>
                  <a:txBody>
                    <a:bodyPr/>
                    <a:lstStyle/>
                    <a:p>
                      <a:endParaRPr lang="es-MX" dirty="0"/>
                    </a:p>
                  </a:txBody>
                  <a:tcPr/>
                </a:tc>
                <a:tc>
                  <a:txBody>
                    <a:bodyPr/>
                    <a:lstStyle/>
                    <a:p>
                      <a:endParaRPr lang="es-MX" dirty="0"/>
                    </a:p>
                  </a:txBody>
                  <a:tcPr/>
                </a:tc>
                <a:extLst>
                  <a:ext uri="{0D108BD9-81ED-4DB2-BD59-A6C34878D82A}">
                    <a16:rowId xmlns:a16="http://schemas.microsoft.com/office/drawing/2014/main" val="511686250"/>
                  </a:ext>
                </a:extLst>
              </a:tr>
              <a:tr h="0">
                <a:tc>
                  <a:txBody>
                    <a:bodyPr/>
                    <a:lstStyle/>
                    <a:p>
                      <a:endParaRPr lang="es-MX" dirty="0"/>
                    </a:p>
                  </a:txBody>
                  <a:tcPr/>
                </a:tc>
                <a:tc>
                  <a:txBody>
                    <a:bodyPr/>
                    <a:lstStyle/>
                    <a:p>
                      <a:r>
                        <a:rPr lang="es-MX" sz="2400" dirty="0"/>
                        <a:t>-Creación de un video interactivo del Recurso Didáctico</a:t>
                      </a:r>
                    </a:p>
                  </a:txBody>
                  <a:tcPr/>
                </a:tc>
                <a:tc>
                  <a:txBody>
                    <a:bodyPr/>
                    <a:lstStyle/>
                    <a:p>
                      <a:r>
                        <a:rPr lang="es-MX" sz="2400" dirty="0"/>
                        <a:t>- El video debe especificar sobre lo que se trata el Recurso Educativo</a:t>
                      </a:r>
                    </a:p>
                  </a:txBody>
                  <a:tcPr/>
                </a:tc>
                <a:extLst>
                  <a:ext uri="{0D108BD9-81ED-4DB2-BD59-A6C34878D82A}">
                    <a16:rowId xmlns:a16="http://schemas.microsoft.com/office/drawing/2014/main" val="640100929"/>
                  </a:ext>
                </a:extLst>
              </a:tr>
              <a:tr h="545053">
                <a:tc>
                  <a:txBody>
                    <a:bodyPr/>
                    <a:lstStyle/>
                    <a:p>
                      <a:endParaRPr lang="es-MX"/>
                    </a:p>
                  </a:txBody>
                  <a:tcPr/>
                </a:tc>
                <a:tc>
                  <a:txBody>
                    <a:bodyPr/>
                    <a:lstStyle/>
                    <a:p>
                      <a:endParaRPr lang="es-MX" sz="2400" dirty="0"/>
                    </a:p>
                  </a:txBody>
                  <a:tcPr/>
                </a:tc>
                <a:tc>
                  <a:txBody>
                    <a:bodyPr/>
                    <a:lstStyle/>
                    <a:p>
                      <a:endParaRPr lang="es-MX" sz="2400" dirty="0"/>
                    </a:p>
                  </a:txBody>
                  <a:tcPr/>
                </a:tc>
                <a:extLst>
                  <a:ext uri="{0D108BD9-81ED-4DB2-BD59-A6C34878D82A}">
                    <a16:rowId xmlns:a16="http://schemas.microsoft.com/office/drawing/2014/main" val="1066133676"/>
                  </a:ext>
                </a:extLst>
              </a:tr>
              <a:tr h="545053">
                <a:tc>
                  <a:txBody>
                    <a:bodyPr/>
                    <a:lstStyle/>
                    <a:p>
                      <a:endParaRPr lang="es-MX"/>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2400" kern="0" dirty="0">
                          <a:latin typeface="Times New Roman" panose="02020603050405020304" pitchFamily="18" charset="0"/>
                          <a:ea typeface="Times New Roman" panose="02020603050405020304" pitchFamily="18" charset="0"/>
                          <a:cs typeface="Times New Roman" panose="02020603050405020304" pitchFamily="18" charset="0"/>
                        </a:rPr>
                        <a:t>-Mesa de diálogos sobre los Recursos educativos diseñados. Modalidad en línea </a:t>
                      </a:r>
                      <a:endParaRPr lang="es-MX" sz="2400" kern="0" dirty="0">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r>
                        <a:rPr lang="es-MX" sz="2400" dirty="0"/>
                        <a:t>Una vez subidos a plataforma los videos se llevará a cabo una mesa de diálogo sobre los recursos educativos diseñados.</a:t>
                      </a:r>
                    </a:p>
                  </a:txBody>
                  <a:tcPr/>
                </a:tc>
                <a:extLst>
                  <a:ext uri="{0D108BD9-81ED-4DB2-BD59-A6C34878D82A}">
                    <a16:rowId xmlns:a16="http://schemas.microsoft.com/office/drawing/2014/main" val="207839613"/>
                  </a:ext>
                </a:extLst>
              </a:tr>
              <a:tr h="545053">
                <a:tc>
                  <a:txBody>
                    <a:bodyPr/>
                    <a:lstStyle/>
                    <a:p>
                      <a:endParaRPr lang="es-MX"/>
                    </a:p>
                  </a:txBody>
                  <a:tcPr/>
                </a:tc>
                <a:tc>
                  <a:txBody>
                    <a:bodyPr/>
                    <a:lstStyle/>
                    <a:p>
                      <a:endParaRPr lang="es-MX" sz="2400" dirty="0"/>
                    </a:p>
                  </a:txBody>
                  <a:tcPr/>
                </a:tc>
                <a:tc>
                  <a:txBody>
                    <a:bodyPr/>
                    <a:lstStyle/>
                    <a:p>
                      <a:endParaRPr lang="es-MX" sz="2400"/>
                    </a:p>
                  </a:txBody>
                  <a:tcPr/>
                </a:tc>
                <a:extLst>
                  <a:ext uri="{0D108BD9-81ED-4DB2-BD59-A6C34878D82A}">
                    <a16:rowId xmlns:a16="http://schemas.microsoft.com/office/drawing/2014/main" val="41717956"/>
                  </a:ext>
                </a:extLst>
              </a:tr>
              <a:tr h="545053">
                <a:tc>
                  <a:txBody>
                    <a:bodyPr/>
                    <a:lstStyle/>
                    <a:p>
                      <a:endParaRPr lang="es-MX" dirty="0"/>
                    </a:p>
                  </a:txBody>
                  <a:tcPr/>
                </a:tc>
                <a:tc>
                  <a:txBody>
                    <a:bodyPr/>
                    <a:lstStyle/>
                    <a:p>
                      <a:r>
                        <a:rPr lang="es-MX" sz="2400" dirty="0"/>
                        <a:t>-Publicación del Recurso Educativo</a:t>
                      </a:r>
                    </a:p>
                  </a:txBody>
                  <a:tcPr/>
                </a:tc>
                <a:tc>
                  <a:txBody>
                    <a:bodyPr/>
                    <a:lstStyle/>
                    <a:p>
                      <a:r>
                        <a:rPr lang="es-MX" sz="2400" dirty="0"/>
                        <a:t>-Cuidar que el soporte teórico salga de páginas fidedignas</a:t>
                      </a:r>
                    </a:p>
                  </a:txBody>
                  <a:tcPr/>
                </a:tc>
                <a:extLst>
                  <a:ext uri="{0D108BD9-81ED-4DB2-BD59-A6C34878D82A}">
                    <a16:rowId xmlns:a16="http://schemas.microsoft.com/office/drawing/2014/main" val="1356609677"/>
                  </a:ext>
                </a:extLst>
              </a:tr>
            </a:tbl>
          </a:graphicData>
        </a:graphic>
      </p:graphicFrame>
    </p:spTree>
    <p:extLst>
      <p:ext uri="{BB962C8B-B14F-4D97-AF65-F5344CB8AC3E}">
        <p14:creationId xmlns:p14="http://schemas.microsoft.com/office/powerpoint/2010/main" val="316768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50546675-A2E7-4D51-B906-A660F63DEC71}"/>
              </a:ext>
            </a:extLst>
          </p:cNvPr>
          <p:cNvSpPr/>
          <p:nvPr/>
        </p:nvSpPr>
        <p:spPr>
          <a:xfrm>
            <a:off x="12769276" y="1000689"/>
            <a:ext cx="3383566" cy="3383566"/>
          </a:xfrm>
          <a:custGeom>
            <a:avLst/>
            <a:gdLst/>
            <a:ahLst/>
            <a:cxnLst/>
            <a:rect l="l" t="t" r="r" b="b"/>
            <a:pathLst>
              <a:path w="3383566" h="3383566">
                <a:moveTo>
                  <a:pt x="0" y="0"/>
                </a:moveTo>
                <a:lnTo>
                  <a:pt x="3383566" y="0"/>
                </a:lnTo>
                <a:lnTo>
                  <a:pt x="3383566" y="3383566"/>
                </a:lnTo>
                <a:lnTo>
                  <a:pt x="0" y="3383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MX"/>
          </a:p>
        </p:txBody>
      </p:sp>
      <p:sp>
        <p:nvSpPr>
          <p:cNvPr id="3" name="Freeform 7">
            <a:extLst>
              <a:ext uri="{FF2B5EF4-FFF2-40B4-BE49-F238E27FC236}">
                <a16:creationId xmlns:a16="http://schemas.microsoft.com/office/drawing/2014/main" id="{850EE7BE-833B-4AD7-9E12-18ACAD90CD47}"/>
              </a:ext>
            </a:extLst>
          </p:cNvPr>
          <p:cNvSpPr/>
          <p:nvPr/>
        </p:nvSpPr>
        <p:spPr>
          <a:xfrm>
            <a:off x="16310433" y="488125"/>
            <a:ext cx="1025128" cy="1025128"/>
          </a:xfrm>
          <a:custGeom>
            <a:avLst/>
            <a:gdLst/>
            <a:ahLst/>
            <a:cxnLst/>
            <a:rect l="l" t="t" r="r" b="b"/>
            <a:pathLst>
              <a:path w="1025128" h="1025128">
                <a:moveTo>
                  <a:pt x="0" y="0"/>
                </a:moveTo>
                <a:lnTo>
                  <a:pt x="1025128" y="0"/>
                </a:lnTo>
                <a:lnTo>
                  <a:pt x="1025128" y="1025128"/>
                </a:lnTo>
                <a:lnTo>
                  <a:pt x="0" y="10251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MX"/>
          </a:p>
        </p:txBody>
      </p:sp>
      <p:sp>
        <p:nvSpPr>
          <p:cNvPr id="10" name="CuadroTexto 9">
            <a:extLst>
              <a:ext uri="{FF2B5EF4-FFF2-40B4-BE49-F238E27FC236}">
                <a16:creationId xmlns:a16="http://schemas.microsoft.com/office/drawing/2014/main" id="{13169B11-F513-49F3-9031-CD94DB51F2BE}"/>
              </a:ext>
            </a:extLst>
          </p:cNvPr>
          <p:cNvSpPr txBox="1"/>
          <p:nvPr/>
        </p:nvSpPr>
        <p:spPr>
          <a:xfrm>
            <a:off x="1001506" y="1235964"/>
            <a:ext cx="10865092" cy="904415"/>
          </a:xfrm>
          <a:prstGeom prst="rect">
            <a:avLst/>
          </a:prstGeom>
          <a:noFill/>
        </p:spPr>
        <p:txBody>
          <a:bodyPr wrap="square">
            <a:spAutoFit/>
          </a:bodyPr>
          <a:lstStyle/>
          <a:p>
            <a:pPr marL="0" lvl="0" indent="0" algn="l">
              <a:lnSpc>
                <a:spcPts val="6730"/>
              </a:lnSpc>
              <a:spcBef>
                <a:spcPct val="0"/>
              </a:spcBef>
            </a:pPr>
            <a:r>
              <a:rPr lang="en-US" sz="4800" b="1" dirty="0" err="1">
                <a:solidFill>
                  <a:srgbClr val="0E2F5F"/>
                </a:solidFill>
                <a:latin typeface="Akzidenz-Grotesk Heavy"/>
                <a:ea typeface="Akzidenz-Grotesk Heavy"/>
                <a:cs typeface="Akzidenz-Grotesk Heavy"/>
                <a:sym typeface="Akzidenz-Grotesk Heavy"/>
              </a:rPr>
              <a:t>Tipos</a:t>
            </a:r>
            <a:r>
              <a:rPr lang="en-US" sz="4800" b="1" dirty="0">
                <a:solidFill>
                  <a:srgbClr val="0E2F5F"/>
                </a:solidFill>
                <a:latin typeface="Akzidenz-Grotesk Heavy"/>
                <a:ea typeface="Akzidenz-Grotesk Heavy"/>
                <a:cs typeface="Akzidenz-Grotesk Heavy"/>
                <a:sym typeface="Akzidenz-Grotesk Heavy"/>
              </a:rPr>
              <a:t> de </a:t>
            </a:r>
            <a:r>
              <a:rPr lang="en-US" sz="4800" b="1" dirty="0" err="1">
                <a:solidFill>
                  <a:srgbClr val="0E2F5F"/>
                </a:solidFill>
                <a:latin typeface="Akzidenz-Grotesk Heavy"/>
                <a:ea typeface="Akzidenz-Grotesk Heavy"/>
                <a:cs typeface="Akzidenz-Grotesk Heavy"/>
                <a:sym typeface="Akzidenz-Grotesk Heavy"/>
              </a:rPr>
              <a:t>Recurso</a:t>
            </a:r>
            <a:r>
              <a:rPr lang="en-US" sz="4800" b="1" dirty="0">
                <a:solidFill>
                  <a:srgbClr val="0E2F5F"/>
                </a:solidFill>
                <a:latin typeface="Akzidenz-Grotesk Heavy"/>
                <a:ea typeface="Akzidenz-Grotesk Heavy"/>
                <a:cs typeface="Akzidenz-Grotesk Heavy"/>
                <a:sym typeface="Akzidenz-Grotesk Heavy"/>
              </a:rPr>
              <a:t> </a:t>
            </a:r>
            <a:r>
              <a:rPr lang="en-US" sz="4800" b="1" dirty="0" err="1">
                <a:solidFill>
                  <a:srgbClr val="0E2F5F"/>
                </a:solidFill>
                <a:latin typeface="Akzidenz-Grotesk Heavy"/>
                <a:ea typeface="Akzidenz-Grotesk Heavy"/>
                <a:cs typeface="Akzidenz-Grotesk Heavy"/>
                <a:sym typeface="Akzidenz-Grotesk Heavy"/>
              </a:rPr>
              <a:t>Educativo</a:t>
            </a:r>
            <a:endParaRPr lang="en-US" sz="4800" b="1" dirty="0">
              <a:solidFill>
                <a:srgbClr val="0E2F5F"/>
              </a:solidFill>
              <a:latin typeface="Akzidenz-Grotesk Heavy"/>
              <a:ea typeface="Akzidenz-Grotesk Heavy"/>
              <a:cs typeface="Akzidenz-Grotesk Heavy"/>
              <a:sym typeface="Akzidenz-Grotesk Heavy"/>
            </a:endParaRPr>
          </a:p>
        </p:txBody>
      </p:sp>
      <p:pic>
        <p:nvPicPr>
          <p:cNvPr id="11" name="Imagen 15">
            <a:extLst>
              <a:ext uri="{FF2B5EF4-FFF2-40B4-BE49-F238E27FC236}">
                <a16:creationId xmlns:a16="http://schemas.microsoft.com/office/drawing/2014/main" id="{8A1B8F52-33AA-48A9-A3F5-CB0F83871C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664" y="5295900"/>
            <a:ext cx="3096778" cy="177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brir llave 11">
            <a:extLst>
              <a:ext uri="{FF2B5EF4-FFF2-40B4-BE49-F238E27FC236}">
                <a16:creationId xmlns:a16="http://schemas.microsoft.com/office/drawing/2014/main" id="{8780E3CF-334A-4E9A-9F0E-9DFAFF22DA08}"/>
              </a:ext>
            </a:extLst>
          </p:cNvPr>
          <p:cNvSpPr/>
          <p:nvPr/>
        </p:nvSpPr>
        <p:spPr>
          <a:xfrm>
            <a:off x="4443007" y="3263849"/>
            <a:ext cx="448486" cy="5787187"/>
          </a:xfrm>
          <a:prstGeom prst="leftBrac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buClr>
                <a:srgbClr val="000000"/>
              </a:buClr>
              <a:buFont typeface="Arial"/>
              <a:buNone/>
              <a:defRPr/>
            </a:pPr>
            <a:endParaRPr lang="es-MX" kern="0">
              <a:sym typeface="Arial"/>
            </a:endParaRPr>
          </a:p>
        </p:txBody>
      </p:sp>
      <p:sp>
        <p:nvSpPr>
          <p:cNvPr id="13" name="Subtítulo 33">
            <a:extLst>
              <a:ext uri="{FF2B5EF4-FFF2-40B4-BE49-F238E27FC236}">
                <a16:creationId xmlns:a16="http://schemas.microsoft.com/office/drawing/2014/main" id="{59CED380-EF88-426E-8E23-EA306F017CB6}"/>
              </a:ext>
            </a:extLst>
          </p:cNvPr>
          <p:cNvSpPr txBox="1">
            <a:spLocks noChangeArrowheads="1"/>
          </p:cNvSpPr>
          <p:nvPr/>
        </p:nvSpPr>
        <p:spPr bwMode="auto">
          <a:xfrm>
            <a:off x="5105399" y="3086100"/>
            <a:ext cx="7380057"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marL="4572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914400" indent="-3175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371600" indent="-3175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828800" indent="-3175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286000" indent="-3175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743200" indent="-3175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3200400" indent="-3175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657600" indent="-3175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4114800" indent="-3175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800100" indent="-685800" eaLnBrk="1" hangingPunct="1">
              <a:buClr>
                <a:srgbClr val="595959"/>
              </a:buClr>
              <a:buSzPts val="1600"/>
              <a:buFont typeface="Wingdings" panose="05000000000000000000" pitchFamily="2" charset="2"/>
              <a:buChar char="q"/>
            </a:pPr>
            <a:r>
              <a:rPr lang="es-MX" altLang="es-MX" sz="5400" dirty="0">
                <a:solidFill>
                  <a:schemeClr val="tx1"/>
                </a:solidFill>
                <a:latin typeface="Google Sans"/>
                <a:cs typeface="Roboto Mono Medium" charset="0"/>
                <a:sym typeface="Roboto Mono Medium" charset="0"/>
              </a:rPr>
              <a:t>Libros de texto</a:t>
            </a:r>
          </a:p>
          <a:p>
            <a:pPr marL="800100" indent="-685800" eaLnBrk="1" hangingPunct="1">
              <a:buClr>
                <a:srgbClr val="595959"/>
              </a:buClr>
              <a:buSzPts val="1600"/>
              <a:buFont typeface="Wingdings" panose="05000000000000000000" pitchFamily="2" charset="2"/>
              <a:buChar char="q"/>
            </a:pPr>
            <a:r>
              <a:rPr lang="es-MX" altLang="es-MX" sz="5400" dirty="0">
                <a:solidFill>
                  <a:schemeClr val="tx1"/>
                </a:solidFill>
                <a:latin typeface="Google Sans"/>
                <a:cs typeface="Roboto Mono Medium" charset="0"/>
                <a:sym typeface="Roboto Mono Medium" charset="0"/>
              </a:rPr>
              <a:t>Cuaderno de ejercicios</a:t>
            </a:r>
          </a:p>
          <a:p>
            <a:pPr marL="800100" indent="-685800" eaLnBrk="1" hangingPunct="1">
              <a:buClr>
                <a:srgbClr val="595959"/>
              </a:buClr>
              <a:buSzPts val="1600"/>
              <a:buFont typeface="Wingdings" panose="05000000000000000000" pitchFamily="2" charset="2"/>
              <a:buChar char="q"/>
            </a:pPr>
            <a:r>
              <a:rPr lang="es-MX" altLang="es-MX" sz="5400" dirty="0">
                <a:solidFill>
                  <a:schemeClr val="tx1"/>
                </a:solidFill>
                <a:latin typeface="Google Sans"/>
                <a:cs typeface="Roboto Mono Medium" charset="0"/>
                <a:sym typeface="Roboto Mono Medium" charset="0"/>
              </a:rPr>
              <a:t>Fichas educativas</a:t>
            </a:r>
          </a:p>
          <a:p>
            <a:pPr marL="800100" indent="-685800" eaLnBrk="1" hangingPunct="1">
              <a:buClr>
                <a:srgbClr val="595959"/>
              </a:buClr>
              <a:buSzPts val="1600"/>
              <a:buFont typeface="Wingdings" panose="05000000000000000000" pitchFamily="2" charset="2"/>
              <a:buChar char="q"/>
            </a:pPr>
            <a:r>
              <a:rPr lang="es-MX" altLang="es-MX" sz="5400" dirty="0">
                <a:solidFill>
                  <a:schemeClr val="tx1"/>
                </a:solidFill>
                <a:latin typeface="Google Sans"/>
                <a:cs typeface="Roboto Mono Medium" charset="0"/>
                <a:sym typeface="Roboto Mono Medium" charset="0"/>
              </a:rPr>
              <a:t>Revistas</a:t>
            </a:r>
          </a:p>
          <a:p>
            <a:pPr marL="800100" indent="-685800" eaLnBrk="1" hangingPunct="1">
              <a:buClr>
                <a:srgbClr val="595959"/>
              </a:buClr>
              <a:buSzPts val="1600"/>
              <a:buFont typeface="Wingdings" panose="05000000000000000000" pitchFamily="2" charset="2"/>
              <a:buChar char="q"/>
            </a:pPr>
            <a:r>
              <a:rPr lang="es-MX" altLang="es-MX" sz="5400" dirty="0">
                <a:solidFill>
                  <a:schemeClr val="tx1"/>
                </a:solidFill>
                <a:latin typeface="Google Sans"/>
                <a:cs typeface="Roboto Mono Medium" charset="0"/>
                <a:sym typeface="Roboto Mono Medium" charset="0"/>
              </a:rPr>
              <a:t>Periódicos</a:t>
            </a:r>
          </a:p>
          <a:p>
            <a:pPr marL="800100" indent="-685800" eaLnBrk="1" hangingPunct="1">
              <a:buClr>
                <a:srgbClr val="595959"/>
              </a:buClr>
              <a:buSzPts val="1600"/>
              <a:buFont typeface="Wingdings" panose="05000000000000000000" pitchFamily="2" charset="2"/>
              <a:buChar char="q"/>
            </a:pPr>
            <a:r>
              <a:rPr lang="es-MX" altLang="es-MX" sz="5400" dirty="0">
                <a:solidFill>
                  <a:schemeClr val="tx1"/>
                </a:solidFill>
                <a:latin typeface="Google Sans"/>
                <a:cs typeface="Roboto Mono Medium" charset="0"/>
                <a:sym typeface="Roboto Mono Medium" charset="0"/>
              </a:rPr>
              <a:t>Diccionarios</a:t>
            </a:r>
          </a:p>
          <a:p>
            <a:pPr marL="800100" indent="-685800" eaLnBrk="1" hangingPunct="1">
              <a:buClr>
                <a:srgbClr val="595959"/>
              </a:buClr>
              <a:buSzPts val="1600"/>
              <a:buFont typeface="Wingdings" panose="05000000000000000000" pitchFamily="2" charset="2"/>
              <a:buChar char="q"/>
            </a:pPr>
            <a:r>
              <a:rPr lang="es-MX" altLang="es-MX" sz="5400" dirty="0">
                <a:solidFill>
                  <a:schemeClr val="tx1"/>
                </a:solidFill>
                <a:latin typeface="Google Sans"/>
                <a:cs typeface="Roboto Mono Medium" charset="0"/>
                <a:sym typeface="Roboto Mono Medium" charset="0"/>
              </a:rPr>
              <a:t>Carteles</a:t>
            </a:r>
          </a:p>
          <a:p>
            <a:pPr eaLnBrk="1" hangingPunct="1">
              <a:buClr>
                <a:srgbClr val="595959"/>
              </a:buClr>
              <a:buSzPts val="1600"/>
              <a:buFont typeface="Roboto Mono Medium" charset="0"/>
              <a:buNone/>
            </a:pPr>
            <a:endParaRPr lang="es-MX" altLang="es-MX" sz="3200" dirty="0">
              <a:solidFill>
                <a:schemeClr val="tx1"/>
              </a:solidFill>
              <a:latin typeface="Google Sans"/>
              <a:cs typeface="Roboto Mono Medium" charset="0"/>
              <a:sym typeface="Roboto Mono Medium" charset="0"/>
            </a:endParaRPr>
          </a:p>
          <a:p>
            <a:pPr algn="ctr" eaLnBrk="1" hangingPunct="1">
              <a:buClr>
                <a:srgbClr val="595959"/>
              </a:buClr>
              <a:buSzPts val="1600"/>
              <a:buFont typeface="Roboto Mono Medium" charset="0"/>
              <a:buNone/>
            </a:pPr>
            <a:endParaRPr lang="es-MX" altLang="es-MX" sz="3200" dirty="0">
              <a:solidFill>
                <a:schemeClr val="tx1"/>
              </a:solidFill>
              <a:latin typeface="Google Sans"/>
              <a:cs typeface="Roboto Mono Medium" charset="0"/>
              <a:sym typeface="Roboto Mono Medium" charset="0"/>
            </a:endParaRPr>
          </a:p>
        </p:txBody>
      </p:sp>
      <p:sp>
        <p:nvSpPr>
          <p:cNvPr id="14" name="Freeform 4">
            <a:extLst>
              <a:ext uri="{FF2B5EF4-FFF2-40B4-BE49-F238E27FC236}">
                <a16:creationId xmlns:a16="http://schemas.microsoft.com/office/drawing/2014/main" id="{C864D357-A35C-4EEE-82C0-1C8C90907E95}"/>
              </a:ext>
            </a:extLst>
          </p:cNvPr>
          <p:cNvSpPr/>
          <p:nvPr/>
        </p:nvSpPr>
        <p:spPr>
          <a:xfrm>
            <a:off x="12613661" y="2103775"/>
            <a:ext cx="5650143" cy="8119939"/>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sp>
        <p:nvSpPr>
          <p:cNvPr id="8" name="TextBox 13">
            <a:extLst>
              <a:ext uri="{FF2B5EF4-FFF2-40B4-BE49-F238E27FC236}">
                <a16:creationId xmlns:a16="http://schemas.microsoft.com/office/drawing/2014/main" id="{F504CAB2-0A52-43AC-9FBE-A6355259568D}"/>
              </a:ext>
            </a:extLst>
          </p:cNvPr>
          <p:cNvSpPr txBox="1"/>
          <p:nvPr/>
        </p:nvSpPr>
        <p:spPr>
          <a:xfrm>
            <a:off x="12741866" y="8541494"/>
            <a:ext cx="5393734" cy="902748"/>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8 </a:t>
            </a:r>
            <a:r>
              <a:rPr lang="en-US" sz="1703" dirty="0" err="1">
                <a:solidFill>
                  <a:srgbClr val="0E2F5F"/>
                </a:solidFill>
                <a:latin typeface="Open Sans"/>
                <a:ea typeface="Open Sans"/>
                <a:cs typeface="Open Sans"/>
                <a:sym typeface="Open Sans"/>
              </a:rPr>
              <a:t>Libros</a:t>
            </a:r>
            <a:r>
              <a:rPr lang="en-US" sz="1703" dirty="0">
                <a:solidFill>
                  <a:srgbClr val="0E2F5F"/>
                </a:solidFill>
                <a:latin typeface="Open Sans"/>
                <a:ea typeface="Open Sans"/>
                <a:cs typeface="Open Sans"/>
                <a:sym typeface="Open Sans"/>
              </a:rPr>
              <a:t> de </a:t>
            </a:r>
            <a:r>
              <a:rPr lang="en-US" sz="1703" dirty="0" err="1">
                <a:solidFill>
                  <a:srgbClr val="0E2F5F"/>
                </a:solidFill>
                <a:latin typeface="Open Sans"/>
                <a:ea typeface="Open Sans"/>
                <a:cs typeface="Open Sans"/>
                <a:sym typeface="Open Sans"/>
              </a:rPr>
              <a:t>texto</a:t>
            </a:r>
            <a:endParaRPr lang="en-US" sz="1703" dirty="0">
              <a:solidFill>
                <a:srgbClr val="0E2F5F"/>
              </a:solidFill>
              <a:latin typeface="Open Sans"/>
              <a:ea typeface="Open Sans"/>
              <a:cs typeface="Open Sans"/>
              <a:sym typeface="Open Sans"/>
            </a:endParaRPr>
          </a:p>
          <a:p>
            <a:pPr algn="ctr">
              <a:lnSpc>
                <a:spcPts val="2385"/>
              </a:lnSpc>
            </a:pPr>
            <a:r>
              <a:rPr lang="pt-BR" sz="1600" b="0" i="0" u="none" strike="noStrike" dirty="0">
                <a:solidFill>
                  <a:srgbClr val="202124"/>
                </a:solidFill>
                <a:effectLst/>
                <a:latin typeface="Google Sans"/>
                <a:hlinkClick r:id="rId6"/>
              </a:rPr>
              <a:t>Recursos Educativos </a:t>
            </a:r>
            <a:r>
              <a:rPr lang="pt-BR" sz="1600" b="0" i="0" u="none" strike="noStrike" dirty="0" err="1">
                <a:solidFill>
                  <a:srgbClr val="202124"/>
                </a:solidFill>
                <a:effectLst/>
                <a:latin typeface="Google Sans"/>
                <a:hlinkClick r:id="rId6"/>
              </a:rPr>
              <a:t>added</a:t>
            </a:r>
            <a:r>
              <a:rPr lang="pt-BR" sz="1600" b="0" i="0" u="none" strike="noStrike" dirty="0">
                <a:solidFill>
                  <a:srgbClr val="202124"/>
                </a:solidFill>
                <a:effectLst/>
                <a:latin typeface="Google Sans"/>
                <a:hlinkClick r:id="rId6"/>
              </a:rPr>
              <a:t> a new </a:t>
            </a:r>
            <a:r>
              <a:rPr lang="pt-BR" sz="1600" b="0" i="0" u="none" strike="noStrike" dirty="0" err="1">
                <a:solidFill>
                  <a:srgbClr val="202124"/>
                </a:solidFill>
                <a:effectLst/>
                <a:latin typeface="Google Sans"/>
                <a:hlinkClick r:id="rId6"/>
              </a:rPr>
              <a:t>photo</a:t>
            </a:r>
            <a:r>
              <a:rPr lang="pt-BR" sz="1600" b="0" i="0" u="none" strike="noStrike" dirty="0">
                <a:solidFill>
                  <a:srgbClr val="202124"/>
                </a:solidFill>
                <a:effectLst/>
                <a:latin typeface="Google Sans"/>
                <a:hlinkClick r:id="rId6"/>
              </a:rPr>
              <a:t>. - Recursos Educativos</a:t>
            </a:r>
          </a:p>
          <a:p>
            <a:pPr algn="ctr">
              <a:lnSpc>
                <a:spcPts val="2385"/>
              </a:lnSpc>
            </a:pPr>
            <a:endParaRPr lang="en-US" sz="1703" dirty="0">
              <a:solidFill>
                <a:srgbClr val="0E2F5F"/>
              </a:solidFill>
              <a:latin typeface="Open Sans"/>
              <a:ea typeface="Open Sans"/>
              <a:cs typeface="Open Sans"/>
              <a:sym typeface="Open Sans"/>
            </a:endParaRPr>
          </a:p>
        </p:txBody>
      </p:sp>
      <p:pic>
        <p:nvPicPr>
          <p:cNvPr id="7" name="Imagen 6">
            <a:extLst>
              <a:ext uri="{FF2B5EF4-FFF2-40B4-BE49-F238E27FC236}">
                <a16:creationId xmlns:a16="http://schemas.microsoft.com/office/drawing/2014/main" id="{9A0A90A1-6E77-453D-9BD7-9DDE2DA042D3}"/>
              </a:ext>
            </a:extLst>
          </p:cNvPr>
          <p:cNvPicPr>
            <a:picLocks noChangeAspect="1"/>
          </p:cNvPicPr>
          <p:nvPr/>
        </p:nvPicPr>
        <p:blipFill>
          <a:blip r:embed="rId7"/>
          <a:stretch>
            <a:fillRect/>
          </a:stretch>
        </p:blipFill>
        <p:spPr>
          <a:xfrm>
            <a:off x="12769275" y="2162652"/>
            <a:ext cx="5366325" cy="6129359"/>
          </a:xfrm>
          <a:prstGeom prst="rect">
            <a:avLst/>
          </a:prstGeom>
        </p:spPr>
      </p:pic>
    </p:spTree>
    <p:extLst>
      <p:ext uri="{BB962C8B-B14F-4D97-AF65-F5344CB8AC3E}">
        <p14:creationId xmlns:p14="http://schemas.microsoft.com/office/powerpoint/2010/main" val="3205457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8339E649-B98F-47CB-9B0D-11FAACA628A0}"/>
              </a:ext>
            </a:extLst>
          </p:cNvPr>
          <p:cNvSpPr/>
          <p:nvPr/>
        </p:nvSpPr>
        <p:spPr>
          <a:xfrm>
            <a:off x="13072814" y="953334"/>
            <a:ext cx="3383566" cy="3383566"/>
          </a:xfrm>
          <a:custGeom>
            <a:avLst/>
            <a:gdLst/>
            <a:ahLst/>
            <a:cxnLst/>
            <a:rect l="l" t="t" r="r" b="b"/>
            <a:pathLst>
              <a:path w="3383566" h="3383566">
                <a:moveTo>
                  <a:pt x="0" y="0"/>
                </a:moveTo>
                <a:lnTo>
                  <a:pt x="3383566" y="0"/>
                </a:lnTo>
                <a:lnTo>
                  <a:pt x="3383566" y="3383566"/>
                </a:lnTo>
                <a:lnTo>
                  <a:pt x="0" y="3383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3" name="Freeform 7">
            <a:extLst>
              <a:ext uri="{FF2B5EF4-FFF2-40B4-BE49-F238E27FC236}">
                <a16:creationId xmlns:a16="http://schemas.microsoft.com/office/drawing/2014/main" id="{711656C8-2CE0-4C60-8FED-E47F428C7D2C}"/>
              </a:ext>
            </a:extLst>
          </p:cNvPr>
          <p:cNvSpPr/>
          <p:nvPr/>
        </p:nvSpPr>
        <p:spPr>
          <a:xfrm>
            <a:off x="16243394" y="761051"/>
            <a:ext cx="1025128" cy="1025128"/>
          </a:xfrm>
          <a:custGeom>
            <a:avLst/>
            <a:gdLst/>
            <a:ahLst/>
            <a:cxnLst/>
            <a:rect l="l" t="t" r="r" b="b"/>
            <a:pathLst>
              <a:path w="1025128" h="1025128">
                <a:moveTo>
                  <a:pt x="0" y="0"/>
                </a:moveTo>
                <a:lnTo>
                  <a:pt x="1025128" y="0"/>
                </a:lnTo>
                <a:lnTo>
                  <a:pt x="1025128" y="1025128"/>
                </a:lnTo>
                <a:lnTo>
                  <a:pt x="0" y="1025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sp>
        <p:nvSpPr>
          <p:cNvPr id="7" name="CuadroTexto 6">
            <a:extLst>
              <a:ext uri="{FF2B5EF4-FFF2-40B4-BE49-F238E27FC236}">
                <a16:creationId xmlns:a16="http://schemas.microsoft.com/office/drawing/2014/main" id="{44A647C1-E3D2-4E8A-AC71-71A1E8A49467}"/>
              </a:ext>
            </a:extLst>
          </p:cNvPr>
          <p:cNvSpPr txBox="1"/>
          <p:nvPr/>
        </p:nvSpPr>
        <p:spPr>
          <a:xfrm>
            <a:off x="1001506" y="1235964"/>
            <a:ext cx="10865092" cy="904415"/>
          </a:xfrm>
          <a:prstGeom prst="rect">
            <a:avLst/>
          </a:prstGeom>
          <a:noFill/>
        </p:spPr>
        <p:txBody>
          <a:bodyPr wrap="square">
            <a:spAutoFit/>
          </a:bodyPr>
          <a:lstStyle/>
          <a:p>
            <a:pPr marL="0" lvl="0" indent="0" algn="l">
              <a:lnSpc>
                <a:spcPts val="6730"/>
              </a:lnSpc>
              <a:spcBef>
                <a:spcPct val="0"/>
              </a:spcBef>
            </a:pPr>
            <a:r>
              <a:rPr lang="en-US" sz="4800" b="1" dirty="0" err="1">
                <a:solidFill>
                  <a:srgbClr val="0E2F5F"/>
                </a:solidFill>
                <a:latin typeface="Akzidenz-Grotesk Heavy"/>
                <a:ea typeface="Akzidenz-Grotesk Heavy"/>
                <a:cs typeface="Akzidenz-Grotesk Heavy"/>
                <a:sym typeface="Akzidenz-Grotesk Heavy"/>
              </a:rPr>
              <a:t>Tipos</a:t>
            </a:r>
            <a:r>
              <a:rPr lang="en-US" sz="4800" b="1" dirty="0">
                <a:solidFill>
                  <a:srgbClr val="0E2F5F"/>
                </a:solidFill>
                <a:latin typeface="Akzidenz-Grotesk Heavy"/>
                <a:ea typeface="Akzidenz-Grotesk Heavy"/>
                <a:cs typeface="Akzidenz-Grotesk Heavy"/>
                <a:sym typeface="Akzidenz-Grotesk Heavy"/>
              </a:rPr>
              <a:t> de </a:t>
            </a:r>
            <a:r>
              <a:rPr lang="en-US" sz="4800" b="1" dirty="0" err="1">
                <a:solidFill>
                  <a:srgbClr val="0E2F5F"/>
                </a:solidFill>
                <a:latin typeface="Akzidenz-Grotesk Heavy"/>
                <a:ea typeface="Akzidenz-Grotesk Heavy"/>
                <a:cs typeface="Akzidenz-Grotesk Heavy"/>
                <a:sym typeface="Akzidenz-Grotesk Heavy"/>
              </a:rPr>
              <a:t>Recurso</a:t>
            </a:r>
            <a:r>
              <a:rPr lang="en-US" sz="4800" b="1" dirty="0">
                <a:solidFill>
                  <a:srgbClr val="0E2F5F"/>
                </a:solidFill>
                <a:latin typeface="Akzidenz-Grotesk Heavy"/>
                <a:ea typeface="Akzidenz-Grotesk Heavy"/>
                <a:cs typeface="Akzidenz-Grotesk Heavy"/>
                <a:sym typeface="Akzidenz-Grotesk Heavy"/>
              </a:rPr>
              <a:t> </a:t>
            </a:r>
            <a:r>
              <a:rPr lang="en-US" sz="4800" b="1" dirty="0" err="1">
                <a:solidFill>
                  <a:srgbClr val="0E2F5F"/>
                </a:solidFill>
                <a:latin typeface="Akzidenz-Grotesk Heavy"/>
                <a:ea typeface="Akzidenz-Grotesk Heavy"/>
                <a:cs typeface="Akzidenz-Grotesk Heavy"/>
                <a:sym typeface="Akzidenz-Grotesk Heavy"/>
              </a:rPr>
              <a:t>Educativo</a:t>
            </a:r>
            <a:endParaRPr lang="en-US" sz="4800" b="1" dirty="0">
              <a:solidFill>
                <a:srgbClr val="0E2F5F"/>
              </a:solidFill>
              <a:latin typeface="Akzidenz-Grotesk Heavy"/>
              <a:ea typeface="Akzidenz-Grotesk Heavy"/>
              <a:cs typeface="Akzidenz-Grotesk Heavy"/>
              <a:sym typeface="Akzidenz-Grotesk Heavy"/>
            </a:endParaRPr>
          </a:p>
        </p:txBody>
      </p:sp>
      <p:sp>
        <p:nvSpPr>
          <p:cNvPr id="8" name="Google Shape;337;p52">
            <a:extLst>
              <a:ext uri="{FF2B5EF4-FFF2-40B4-BE49-F238E27FC236}">
                <a16:creationId xmlns:a16="http://schemas.microsoft.com/office/drawing/2014/main" id="{AA4D85FC-97F7-4B84-A8E9-F7382E7AB1E8}"/>
              </a:ext>
            </a:extLst>
          </p:cNvPr>
          <p:cNvSpPr txBox="1">
            <a:spLocks/>
          </p:cNvSpPr>
          <p:nvPr/>
        </p:nvSpPr>
        <p:spPr>
          <a:xfrm>
            <a:off x="467872" y="2541306"/>
            <a:ext cx="4114800" cy="90441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buClr>
                <a:schemeClr val="accent2"/>
              </a:buClr>
              <a:buFont typeface="Concert One"/>
              <a:buNone/>
              <a:defRPr/>
            </a:pPr>
            <a:r>
              <a:rPr lang="es-MX" b="1" dirty="0">
                <a:solidFill>
                  <a:schemeClr val="accent2"/>
                </a:solidFill>
                <a:uFill>
                  <a:noFill/>
                </a:uFill>
                <a:latin typeface="Concert One"/>
                <a:ea typeface="Concert One"/>
                <a:cs typeface="Concert One"/>
                <a:sym typeface="Concert One"/>
              </a:rPr>
              <a:t>Material audiovisual</a:t>
            </a:r>
            <a:endParaRPr lang="es-MX" b="1" dirty="0">
              <a:solidFill>
                <a:schemeClr val="accent2"/>
              </a:solidFill>
              <a:latin typeface="Concert One"/>
              <a:ea typeface="Concert One"/>
              <a:cs typeface="Concert One"/>
              <a:sym typeface="Concert One"/>
            </a:endParaRPr>
          </a:p>
        </p:txBody>
      </p:sp>
      <p:sp>
        <p:nvSpPr>
          <p:cNvPr id="9" name="Subtítulo 33">
            <a:extLst>
              <a:ext uri="{FF2B5EF4-FFF2-40B4-BE49-F238E27FC236}">
                <a16:creationId xmlns:a16="http://schemas.microsoft.com/office/drawing/2014/main" id="{462027DE-D542-4130-9868-A47E4E452A08}"/>
              </a:ext>
            </a:extLst>
          </p:cNvPr>
          <p:cNvSpPr txBox="1">
            <a:spLocks noChangeArrowheads="1"/>
          </p:cNvSpPr>
          <p:nvPr/>
        </p:nvSpPr>
        <p:spPr>
          <a:xfrm>
            <a:off x="1226148" y="4381500"/>
            <a:ext cx="4419600" cy="22955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457200">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Proyectables</a:t>
            </a:r>
          </a:p>
          <a:p>
            <a:pPr marL="571500" indent="-457200">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Vídeos</a:t>
            </a:r>
          </a:p>
          <a:p>
            <a:pPr marL="571500" indent="-457200">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películas </a:t>
            </a:r>
          </a:p>
          <a:p>
            <a:pPr marL="571500" indent="-457200">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Audios</a:t>
            </a:r>
          </a:p>
        </p:txBody>
      </p:sp>
      <p:sp>
        <p:nvSpPr>
          <p:cNvPr id="10" name="Google Shape;352;p53">
            <a:extLst>
              <a:ext uri="{FF2B5EF4-FFF2-40B4-BE49-F238E27FC236}">
                <a16:creationId xmlns:a16="http://schemas.microsoft.com/office/drawing/2014/main" id="{0740354D-2D49-4956-875F-334753BD0967}"/>
              </a:ext>
            </a:extLst>
          </p:cNvPr>
          <p:cNvSpPr txBox="1">
            <a:spLocks noChangeArrowheads="1"/>
          </p:cNvSpPr>
          <p:nvPr/>
        </p:nvSpPr>
        <p:spPr>
          <a:xfrm>
            <a:off x="5427726" y="2715633"/>
            <a:ext cx="6102519" cy="109061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Aft>
                <a:spcPct val="0"/>
              </a:spcAft>
              <a:buClr>
                <a:schemeClr val="accent2"/>
              </a:buClr>
              <a:buFont typeface="Concert One" panose="020B0604020202020204" charset="0"/>
              <a:buNone/>
            </a:pPr>
            <a:r>
              <a:rPr lang="es-MX" altLang="es-MX" sz="3600" b="1" dirty="0">
                <a:solidFill>
                  <a:schemeClr val="accent2"/>
                </a:solidFill>
                <a:latin typeface="Concert One" panose="020B0604020202020204" charset="0"/>
                <a:cs typeface="Concert One" panose="020B0604020202020204" charset="0"/>
                <a:sym typeface="Concert One" panose="020B0604020202020204" charset="0"/>
              </a:rPr>
              <a:t>Recursos Educativos en Línea</a:t>
            </a:r>
          </a:p>
        </p:txBody>
      </p:sp>
      <p:sp>
        <p:nvSpPr>
          <p:cNvPr id="11" name="Google Shape;353;p53">
            <a:extLst>
              <a:ext uri="{FF2B5EF4-FFF2-40B4-BE49-F238E27FC236}">
                <a16:creationId xmlns:a16="http://schemas.microsoft.com/office/drawing/2014/main" id="{373F0B48-2707-4294-8D21-0737913522AF}"/>
              </a:ext>
            </a:extLst>
          </p:cNvPr>
          <p:cNvSpPr txBox="1">
            <a:spLocks noChangeArrowheads="1"/>
          </p:cNvSpPr>
          <p:nvPr/>
        </p:nvSpPr>
        <p:spPr>
          <a:xfrm>
            <a:off x="5027428" y="3473601"/>
            <a:ext cx="8045386" cy="4953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Plataformas de gestión de aprendizaje</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Material multimedia</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Simulaciones y juegos</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Cursos en línea</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Recursos interactivos</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Bibliotecas digitales</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Infografías</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Aplicaciones educativas</a:t>
            </a:r>
          </a:p>
          <a:p>
            <a:pPr marL="457200">
              <a:lnSpc>
                <a:spcPct val="150000"/>
              </a:lnSpc>
              <a:spcBef>
                <a:spcPct val="0"/>
              </a:spcBef>
              <a:spcAft>
                <a:spcPct val="0"/>
              </a:spcAft>
              <a:buClr>
                <a:srgbClr val="595959"/>
              </a:buClr>
              <a:buFont typeface="Wingdings" panose="05000000000000000000" pitchFamily="2" charset="2"/>
              <a:buChar char="ü"/>
            </a:pPr>
            <a:r>
              <a:rPr lang="es-MX" altLang="es-MX" sz="2400" dirty="0">
                <a:latin typeface="Roboto Mono Medium" charset="0"/>
                <a:cs typeface="Roboto Mono Medium" charset="0"/>
                <a:sym typeface="Roboto Mono Medium" charset="0"/>
              </a:rPr>
              <a:t>Herramientas de colaboración</a:t>
            </a:r>
          </a:p>
        </p:txBody>
      </p:sp>
      <p:sp>
        <p:nvSpPr>
          <p:cNvPr id="12" name="Freeform 4">
            <a:extLst>
              <a:ext uri="{FF2B5EF4-FFF2-40B4-BE49-F238E27FC236}">
                <a16:creationId xmlns:a16="http://schemas.microsoft.com/office/drawing/2014/main" id="{22A786CB-AFB1-48BE-89C8-25FF77C70516}"/>
              </a:ext>
            </a:extLst>
          </p:cNvPr>
          <p:cNvSpPr/>
          <p:nvPr/>
        </p:nvSpPr>
        <p:spPr>
          <a:xfrm>
            <a:off x="12546216" y="2482756"/>
            <a:ext cx="5650143" cy="7731484"/>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sp>
        <p:nvSpPr>
          <p:cNvPr id="6" name="TextBox 13">
            <a:extLst>
              <a:ext uri="{FF2B5EF4-FFF2-40B4-BE49-F238E27FC236}">
                <a16:creationId xmlns:a16="http://schemas.microsoft.com/office/drawing/2014/main" id="{CDA16E1A-21B9-402F-8EF8-865AADA60D6F}"/>
              </a:ext>
            </a:extLst>
          </p:cNvPr>
          <p:cNvSpPr txBox="1"/>
          <p:nvPr/>
        </p:nvSpPr>
        <p:spPr>
          <a:xfrm>
            <a:off x="12741866" y="8541494"/>
            <a:ext cx="5393734" cy="900503"/>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9 </a:t>
            </a:r>
          </a:p>
          <a:p>
            <a:pPr algn="ctr">
              <a:lnSpc>
                <a:spcPts val="2385"/>
              </a:lnSpc>
            </a:pPr>
            <a:r>
              <a:rPr lang="es-MX" sz="1600" dirty="0">
                <a:solidFill>
                  <a:srgbClr val="202124"/>
                </a:solidFill>
                <a:latin typeface="Google Sans"/>
              </a:rPr>
              <a:t>Medios Educativos Audiovisuales | PPTX | Cameras and </a:t>
            </a:r>
            <a:r>
              <a:rPr lang="es-MX" sz="1600" dirty="0" err="1">
                <a:solidFill>
                  <a:srgbClr val="202124"/>
                </a:solidFill>
                <a:latin typeface="Google Sans"/>
              </a:rPr>
              <a:t>Camcorders</a:t>
            </a:r>
            <a:r>
              <a:rPr lang="es-MX" sz="1600" dirty="0">
                <a:solidFill>
                  <a:srgbClr val="202124"/>
                </a:solidFill>
                <a:latin typeface="Google Sans"/>
              </a:rPr>
              <a:t> | </a:t>
            </a:r>
            <a:r>
              <a:rPr lang="es-MX" sz="1600" dirty="0" err="1">
                <a:solidFill>
                  <a:srgbClr val="202124"/>
                </a:solidFill>
                <a:latin typeface="Google Sans"/>
              </a:rPr>
              <a:t>Consumer</a:t>
            </a:r>
            <a:r>
              <a:rPr lang="es-MX" sz="1600" dirty="0">
                <a:solidFill>
                  <a:srgbClr val="202124"/>
                </a:solidFill>
                <a:latin typeface="Google Sans"/>
              </a:rPr>
              <a:t> </a:t>
            </a:r>
            <a:r>
              <a:rPr lang="es-MX" sz="1600" dirty="0" err="1">
                <a:solidFill>
                  <a:srgbClr val="202124"/>
                </a:solidFill>
                <a:latin typeface="Google Sans"/>
              </a:rPr>
              <a:t>Electronics</a:t>
            </a:r>
            <a:r>
              <a:rPr lang="en-US" sz="1703" dirty="0">
                <a:solidFill>
                  <a:srgbClr val="0E2F5F"/>
                </a:solidFill>
                <a:latin typeface="Open Sans"/>
                <a:ea typeface="Open Sans"/>
                <a:cs typeface="Open Sans"/>
                <a:sym typeface="Open Sans"/>
              </a:rPr>
              <a:t> </a:t>
            </a:r>
            <a:endParaRPr lang="es-MX" sz="1600" dirty="0">
              <a:solidFill>
                <a:srgbClr val="202124"/>
              </a:solidFill>
              <a:latin typeface="Google Sans"/>
            </a:endParaRPr>
          </a:p>
        </p:txBody>
      </p:sp>
      <p:pic>
        <p:nvPicPr>
          <p:cNvPr id="18" name="Imagen 17">
            <a:extLst>
              <a:ext uri="{FF2B5EF4-FFF2-40B4-BE49-F238E27FC236}">
                <a16:creationId xmlns:a16="http://schemas.microsoft.com/office/drawing/2014/main" id="{524FA2FA-2793-43FA-B575-2E9180011158}"/>
              </a:ext>
            </a:extLst>
          </p:cNvPr>
          <p:cNvPicPr>
            <a:picLocks noChangeAspect="1"/>
          </p:cNvPicPr>
          <p:nvPr/>
        </p:nvPicPr>
        <p:blipFill>
          <a:blip r:embed="rId4"/>
          <a:stretch>
            <a:fillRect/>
          </a:stretch>
        </p:blipFill>
        <p:spPr>
          <a:xfrm>
            <a:off x="12713513" y="2631411"/>
            <a:ext cx="5364334" cy="5213505"/>
          </a:xfrm>
          <a:prstGeom prst="rect">
            <a:avLst/>
          </a:prstGeom>
        </p:spPr>
      </p:pic>
    </p:spTree>
    <p:extLst>
      <p:ext uri="{BB962C8B-B14F-4D97-AF65-F5344CB8AC3E}">
        <p14:creationId xmlns:p14="http://schemas.microsoft.com/office/powerpoint/2010/main" val="368197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p:tgtEl>
                                          <p:spTgt spid="8"/>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p:tgtEl>
                                          <p:spTgt spid="11"/>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10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D7184C7-8952-401F-AA56-C7BFE61DBD02}"/>
              </a:ext>
            </a:extLst>
          </p:cNvPr>
          <p:cNvSpPr/>
          <p:nvPr/>
        </p:nvSpPr>
        <p:spPr>
          <a:xfrm>
            <a:off x="12440729" y="946146"/>
            <a:ext cx="3383566" cy="3383566"/>
          </a:xfrm>
          <a:custGeom>
            <a:avLst/>
            <a:gdLst/>
            <a:ahLst/>
            <a:cxnLst/>
            <a:rect l="l" t="t" r="r" b="b"/>
            <a:pathLst>
              <a:path w="3383566" h="3383566">
                <a:moveTo>
                  <a:pt x="0" y="0"/>
                </a:moveTo>
                <a:lnTo>
                  <a:pt x="3383566" y="0"/>
                </a:lnTo>
                <a:lnTo>
                  <a:pt x="3383566" y="3383566"/>
                </a:lnTo>
                <a:lnTo>
                  <a:pt x="0" y="3383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MX"/>
          </a:p>
        </p:txBody>
      </p:sp>
      <p:sp>
        <p:nvSpPr>
          <p:cNvPr id="3" name="Freeform 7">
            <a:extLst>
              <a:ext uri="{FF2B5EF4-FFF2-40B4-BE49-F238E27FC236}">
                <a16:creationId xmlns:a16="http://schemas.microsoft.com/office/drawing/2014/main" id="{E39510F6-46E6-425F-9ABD-8B3C0356352C}"/>
              </a:ext>
            </a:extLst>
          </p:cNvPr>
          <p:cNvSpPr/>
          <p:nvPr/>
        </p:nvSpPr>
        <p:spPr>
          <a:xfrm>
            <a:off x="15748145" y="658632"/>
            <a:ext cx="1025128" cy="1025128"/>
          </a:xfrm>
          <a:custGeom>
            <a:avLst/>
            <a:gdLst/>
            <a:ahLst/>
            <a:cxnLst/>
            <a:rect l="l" t="t" r="r" b="b"/>
            <a:pathLst>
              <a:path w="1025128" h="1025128">
                <a:moveTo>
                  <a:pt x="0" y="0"/>
                </a:moveTo>
                <a:lnTo>
                  <a:pt x="1025128" y="0"/>
                </a:lnTo>
                <a:lnTo>
                  <a:pt x="1025128" y="1025128"/>
                </a:lnTo>
                <a:lnTo>
                  <a:pt x="0" y="10251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MX"/>
          </a:p>
        </p:txBody>
      </p:sp>
      <p:sp>
        <p:nvSpPr>
          <p:cNvPr id="7" name="CuadroTexto 6">
            <a:extLst>
              <a:ext uri="{FF2B5EF4-FFF2-40B4-BE49-F238E27FC236}">
                <a16:creationId xmlns:a16="http://schemas.microsoft.com/office/drawing/2014/main" id="{F795AA9A-BBD6-451B-94A9-7345E2D15BDE}"/>
              </a:ext>
            </a:extLst>
          </p:cNvPr>
          <p:cNvSpPr txBox="1"/>
          <p:nvPr/>
        </p:nvSpPr>
        <p:spPr>
          <a:xfrm>
            <a:off x="1001506" y="1235964"/>
            <a:ext cx="10865092" cy="904415"/>
          </a:xfrm>
          <a:prstGeom prst="rect">
            <a:avLst/>
          </a:prstGeom>
          <a:noFill/>
        </p:spPr>
        <p:txBody>
          <a:bodyPr wrap="square">
            <a:spAutoFit/>
          </a:bodyPr>
          <a:lstStyle/>
          <a:p>
            <a:pPr marL="0" lvl="0" indent="0" algn="l">
              <a:lnSpc>
                <a:spcPts val="6730"/>
              </a:lnSpc>
              <a:spcBef>
                <a:spcPct val="0"/>
              </a:spcBef>
            </a:pPr>
            <a:r>
              <a:rPr lang="en-US" sz="4800" b="1" dirty="0" err="1">
                <a:solidFill>
                  <a:srgbClr val="0E2F5F"/>
                </a:solidFill>
                <a:latin typeface="Akzidenz-Grotesk Heavy"/>
                <a:ea typeface="Akzidenz-Grotesk Heavy"/>
                <a:cs typeface="Akzidenz-Grotesk Heavy"/>
                <a:sym typeface="Akzidenz-Grotesk Heavy"/>
              </a:rPr>
              <a:t>Tipos</a:t>
            </a:r>
            <a:r>
              <a:rPr lang="en-US" sz="4800" b="1" dirty="0">
                <a:solidFill>
                  <a:srgbClr val="0E2F5F"/>
                </a:solidFill>
                <a:latin typeface="Akzidenz-Grotesk Heavy"/>
                <a:ea typeface="Akzidenz-Grotesk Heavy"/>
                <a:cs typeface="Akzidenz-Grotesk Heavy"/>
                <a:sym typeface="Akzidenz-Grotesk Heavy"/>
              </a:rPr>
              <a:t> de </a:t>
            </a:r>
            <a:r>
              <a:rPr lang="en-US" sz="4800" b="1" dirty="0" err="1">
                <a:solidFill>
                  <a:srgbClr val="0E2F5F"/>
                </a:solidFill>
                <a:latin typeface="Akzidenz-Grotesk Heavy"/>
                <a:ea typeface="Akzidenz-Grotesk Heavy"/>
                <a:cs typeface="Akzidenz-Grotesk Heavy"/>
                <a:sym typeface="Akzidenz-Grotesk Heavy"/>
              </a:rPr>
              <a:t>Recurso</a:t>
            </a:r>
            <a:r>
              <a:rPr lang="en-US" sz="4800" b="1" dirty="0">
                <a:solidFill>
                  <a:srgbClr val="0E2F5F"/>
                </a:solidFill>
                <a:latin typeface="Akzidenz-Grotesk Heavy"/>
                <a:ea typeface="Akzidenz-Grotesk Heavy"/>
                <a:cs typeface="Akzidenz-Grotesk Heavy"/>
                <a:sym typeface="Akzidenz-Grotesk Heavy"/>
              </a:rPr>
              <a:t> </a:t>
            </a:r>
            <a:r>
              <a:rPr lang="en-US" sz="4800" b="1" dirty="0" err="1">
                <a:solidFill>
                  <a:srgbClr val="0E2F5F"/>
                </a:solidFill>
                <a:latin typeface="Akzidenz-Grotesk Heavy"/>
                <a:ea typeface="Akzidenz-Grotesk Heavy"/>
                <a:cs typeface="Akzidenz-Grotesk Heavy"/>
                <a:sym typeface="Akzidenz-Grotesk Heavy"/>
              </a:rPr>
              <a:t>Educativo</a:t>
            </a:r>
            <a:endParaRPr lang="en-US" sz="4800" b="1" dirty="0">
              <a:solidFill>
                <a:srgbClr val="0E2F5F"/>
              </a:solidFill>
              <a:latin typeface="Akzidenz-Grotesk Heavy"/>
              <a:ea typeface="Akzidenz-Grotesk Heavy"/>
              <a:cs typeface="Akzidenz-Grotesk Heavy"/>
              <a:sym typeface="Akzidenz-Grotesk Heavy"/>
            </a:endParaRPr>
          </a:p>
        </p:txBody>
      </p:sp>
      <p:sp>
        <p:nvSpPr>
          <p:cNvPr id="8" name="Google Shape;358;p54">
            <a:extLst>
              <a:ext uri="{FF2B5EF4-FFF2-40B4-BE49-F238E27FC236}">
                <a16:creationId xmlns:a16="http://schemas.microsoft.com/office/drawing/2014/main" id="{9652CFDA-D2A1-47EB-A16B-8F4277BBABD0}"/>
              </a:ext>
            </a:extLst>
          </p:cNvPr>
          <p:cNvSpPr txBox="1">
            <a:spLocks noChangeArrowheads="1"/>
          </p:cNvSpPr>
          <p:nvPr/>
        </p:nvSpPr>
        <p:spPr>
          <a:xfrm>
            <a:off x="533400" y="4164816"/>
            <a:ext cx="5410200" cy="509348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0"/>
              </a:spcBef>
              <a:spcAft>
                <a:spcPts val="1600"/>
              </a:spcAft>
              <a:buClr>
                <a:srgbClr val="595959"/>
              </a:buClr>
              <a:buFont typeface="Wingdings" panose="05000000000000000000" pitchFamily="2" charset="2"/>
              <a:buChar char="ü"/>
            </a:pPr>
            <a:r>
              <a:rPr lang="es-MX" altLang="es-MX" sz="4000" b="1" dirty="0">
                <a:solidFill>
                  <a:srgbClr val="001D35"/>
                </a:solidFill>
                <a:latin typeface="Google Sans"/>
                <a:cs typeface="Roboto Mono Medium" charset="0"/>
                <a:sym typeface="Roboto Mono Medium" charset="0"/>
              </a:rPr>
              <a:t>Rompecabezas</a:t>
            </a:r>
          </a:p>
          <a:p>
            <a:pPr>
              <a:spcBef>
                <a:spcPct val="0"/>
              </a:spcBef>
              <a:spcAft>
                <a:spcPts val="1600"/>
              </a:spcAft>
              <a:buClr>
                <a:srgbClr val="595959"/>
              </a:buClr>
              <a:buFont typeface="Wingdings" panose="05000000000000000000" pitchFamily="2" charset="2"/>
              <a:buChar char="ü"/>
            </a:pPr>
            <a:r>
              <a:rPr lang="es-MX" altLang="es-MX" sz="4000" b="1" dirty="0">
                <a:solidFill>
                  <a:srgbClr val="001D35"/>
                </a:solidFill>
                <a:latin typeface="Google Sans"/>
                <a:cs typeface="Roboto Mono Medium" charset="0"/>
                <a:sym typeface="Roboto Mono Medium" charset="0"/>
              </a:rPr>
              <a:t>Bloques de construcción</a:t>
            </a:r>
          </a:p>
          <a:p>
            <a:pPr>
              <a:spcBef>
                <a:spcPct val="0"/>
              </a:spcBef>
              <a:spcAft>
                <a:spcPts val="1600"/>
              </a:spcAft>
              <a:buClr>
                <a:srgbClr val="595959"/>
              </a:buClr>
              <a:buFont typeface="Wingdings" panose="05000000000000000000" pitchFamily="2" charset="2"/>
              <a:buChar char="ü"/>
            </a:pPr>
            <a:r>
              <a:rPr lang="es-MX" altLang="es-MX" sz="4000" b="1" dirty="0">
                <a:solidFill>
                  <a:srgbClr val="001D35"/>
                </a:solidFill>
                <a:latin typeface="Google Sans"/>
                <a:cs typeface="Roboto Mono Medium" charset="0"/>
                <a:sym typeface="Roboto Mono Medium" charset="0"/>
              </a:rPr>
              <a:t>Kits de experimentos</a:t>
            </a:r>
          </a:p>
          <a:p>
            <a:pPr>
              <a:spcBef>
                <a:spcPct val="0"/>
              </a:spcBef>
              <a:spcAft>
                <a:spcPts val="1600"/>
              </a:spcAft>
              <a:buClr>
                <a:srgbClr val="595959"/>
              </a:buClr>
              <a:buFont typeface="Wingdings" panose="05000000000000000000" pitchFamily="2" charset="2"/>
              <a:buChar char="ü"/>
            </a:pPr>
            <a:r>
              <a:rPr lang="es-MX" altLang="es-MX" sz="4000" b="1" dirty="0">
                <a:solidFill>
                  <a:srgbClr val="001D35"/>
                </a:solidFill>
                <a:latin typeface="Google Sans"/>
                <a:cs typeface="Roboto Mono Medium" charset="0"/>
                <a:sym typeface="Roboto Mono Medium" charset="0"/>
              </a:rPr>
              <a:t>Materiales de laboratorio</a:t>
            </a:r>
          </a:p>
          <a:p>
            <a:pPr>
              <a:spcBef>
                <a:spcPct val="0"/>
              </a:spcBef>
              <a:spcAft>
                <a:spcPts val="1600"/>
              </a:spcAft>
              <a:buClr>
                <a:srgbClr val="595959"/>
              </a:buClr>
              <a:buFont typeface="Wingdings" panose="05000000000000000000" pitchFamily="2" charset="2"/>
              <a:buChar char="ü"/>
            </a:pPr>
            <a:r>
              <a:rPr lang="es-MX" altLang="es-MX" sz="4000" b="1" dirty="0">
                <a:solidFill>
                  <a:srgbClr val="001D35"/>
                </a:solidFill>
                <a:latin typeface="Google Sans"/>
                <a:cs typeface="Roboto Mono Medium" charset="0"/>
                <a:sym typeface="Roboto Mono Medium" charset="0"/>
              </a:rPr>
              <a:t>Juegos didácticos</a:t>
            </a:r>
            <a:endParaRPr lang="es-MX" altLang="es-MX" sz="3600" dirty="0">
              <a:solidFill>
                <a:srgbClr val="595959"/>
              </a:solidFill>
              <a:latin typeface="Roboto Mono Medium" charset="0"/>
              <a:cs typeface="Roboto Mono Medium" charset="0"/>
              <a:sym typeface="Roboto Mono Medium" charset="0"/>
            </a:endParaRPr>
          </a:p>
        </p:txBody>
      </p:sp>
      <p:sp>
        <p:nvSpPr>
          <p:cNvPr id="9" name="Google Shape;359;p54">
            <a:extLst>
              <a:ext uri="{FF2B5EF4-FFF2-40B4-BE49-F238E27FC236}">
                <a16:creationId xmlns:a16="http://schemas.microsoft.com/office/drawing/2014/main" id="{0BC8F2EF-A3CD-4909-86CF-2FBC8CE3E340}"/>
              </a:ext>
            </a:extLst>
          </p:cNvPr>
          <p:cNvSpPr txBox="1">
            <a:spLocks/>
          </p:cNvSpPr>
          <p:nvPr/>
        </p:nvSpPr>
        <p:spPr>
          <a:xfrm>
            <a:off x="533400" y="2518428"/>
            <a:ext cx="3744912" cy="14712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buClr>
                <a:schemeClr val="accent2"/>
              </a:buClr>
              <a:buFont typeface="Concert One"/>
              <a:buNone/>
              <a:defRPr/>
            </a:pPr>
            <a:r>
              <a:rPr lang="es-MX" b="1" dirty="0">
                <a:solidFill>
                  <a:schemeClr val="accent2"/>
                </a:solidFill>
                <a:uFill>
                  <a:noFill/>
                </a:uFill>
                <a:latin typeface="Concert One"/>
                <a:ea typeface="Concert One"/>
                <a:cs typeface="Concert One"/>
                <a:sym typeface="Concert One"/>
              </a:rPr>
              <a:t>Material manipulativo</a:t>
            </a:r>
            <a:endParaRPr lang="es-MX" b="1" dirty="0">
              <a:solidFill>
                <a:schemeClr val="accent2"/>
              </a:solidFill>
              <a:latin typeface="Concert One"/>
              <a:ea typeface="Concert One"/>
              <a:cs typeface="Concert One"/>
              <a:sym typeface="Concert One"/>
            </a:endParaRPr>
          </a:p>
        </p:txBody>
      </p:sp>
      <p:sp>
        <p:nvSpPr>
          <p:cNvPr id="11" name="Google Shape;371;p55">
            <a:extLst>
              <a:ext uri="{FF2B5EF4-FFF2-40B4-BE49-F238E27FC236}">
                <a16:creationId xmlns:a16="http://schemas.microsoft.com/office/drawing/2014/main" id="{761BFE91-7054-4120-85D6-BA6B62AEB10F}"/>
              </a:ext>
            </a:extLst>
          </p:cNvPr>
          <p:cNvSpPr txBox="1">
            <a:spLocks noChangeArrowheads="1"/>
          </p:cNvSpPr>
          <p:nvPr/>
        </p:nvSpPr>
        <p:spPr>
          <a:xfrm>
            <a:off x="6174066" y="3989703"/>
            <a:ext cx="6475134" cy="566479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0"/>
              </a:spcBef>
              <a:spcAft>
                <a:spcPts val="1600"/>
              </a:spcAft>
              <a:buClr>
                <a:srgbClr val="595959"/>
              </a:buClr>
              <a:buFont typeface="Wingdings" panose="05000000000000000000" pitchFamily="2" charset="2"/>
              <a:buChar char="ü"/>
            </a:pPr>
            <a:r>
              <a:rPr lang="es-MX" altLang="es-MX" sz="3600" b="1" dirty="0">
                <a:latin typeface="Google Sans"/>
                <a:cs typeface="Roboto Mono Medium" charset="0"/>
                <a:sym typeface="Roboto Mono Medium" charset="0"/>
              </a:rPr>
              <a:t>Materiales para el desarrollo socio-emocional.     </a:t>
            </a:r>
          </a:p>
          <a:p>
            <a:pPr>
              <a:spcBef>
                <a:spcPct val="0"/>
              </a:spcBef>
              <a:spcAft>
                <a:spcPts val="1600"/>
              </a:spcAft>
              <a:buClr>
                <a:srgbClr val="595959"/>
              </a:buClr>
              <a:buFont typeface="Wingdings" panose="05000000000000000000" pitchFamily="2" charset="2"/>
              <a:buChar char="ü"/>
            </a:pPr>
            <a:r>
              <a:rPr lang="es-MX" altLang="es-MX" sz="3600" b="1" dirty="0">
                <a:latin typeface="Google Sans"/>
                <a:cs typeface="Roboto Mono Medium" charset="0"/>
                <a:sym typeface="Roboto Mono Medium" charset="0"/>
              </a:rPr>
              <a:t>Materiales para el acceso a la lectura y escritura. </a:t>
            </a:r>
          </a:p>
          <a:p>
            <a:pPr>
              <a:spcBef>
                <a:spcPct val="0"/>
              </a:spcBef>
              <a:spcAft>
                <a:spcPts val="1600"/>
              </a:spcAft>
              <a:buClr>
                <a:srgbClr val="595959"/>
              </a:buClr>
              <a:buFont typeface="Wingdings" panose="05000000000000000000" pitchFamily="2" charset="2"/>
              <a:buChar char="ü"/>
            </a:pPr>
            <a:r>
              <a:rPr lang="es-MX" altLang="es-MX" sz="3600" b="1" dirty="0">
                <a:latin typeface="Google Sans"/>
                <a:cs typeface="Roboto Mono Medium" charset="0"/>
                <a:sym typeface="Roboto Mono Medium" charset="0"/>
              </a:rPr>
              <a:t>Materiales para el desarrollo del lenguaje.       </a:t>
            </a:r>
          </a:p>
          <a:p>
            <a:pPr>
              <a:spcBef>
                <a:spcPct val="0"/>
              </a:spcBef>
              <a:spcAft>
                <a:spcPts val="1600"/>
              </a:spcAft>
              <a:buClr>
                <a:srgbClr val="595959"/>
              </a:buClr>
              <a:buFont typeface="Wingdings" panose="05000000000000000000" pitchFamily="2" charset="2"/>
              <a:buChar char="ü"/>
            </a:pPr>
            <a:r>
              <a:rPr lang="es-MX" altLang="es-MX" sz="3600" b="1" dirty="0">
                <a:latin typeface="Google Sans"/>
                <a:cs typeface="Roboto Mono Medium" charset="0"/>
                <a:sym typeface="Roboto Mono Medium" charset="0"/>
              </a:rPr>
              <a:t>Materiales para el desarrollo lógico-matemático.</a:t>
            </a:r>
          </a:p>
        </p:txBody>
      </p:sp>
      <p:sp>
        <p:nvSpPr>
          <p:cNvPr id="12" name="Google Shape;372;p55">
            <a:extLst>
              <a:ext uri="{FF2B5EF4-FFF2-40B4-BE49-F238E27FC236}">
                <a16:creationId xmlns:a16="http://schemas.microsoft.com/office/drawing/2014/main" id="{A2CC7285-9447-48EA-B7E7-917AB22ED35A}"/>
              </a:ext>
            </a:extLst>
          </p:cNvPr>
          <p:cNvSpPr txBox="1">
            <a:spLocks noChangeArrowheads="1"/>
          </p:cNvSpPr>
          <p:nvPr/>
        </p:nvSpPr>
        <p:spPr>
          <a:xfrm>
            <a:off x="6433286" y="2349648"/>
            <a:ext cx="5593315" cy="126985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ct val="0"/>
              </a:spcAft>
              <a:buClr>
                <a:schemeClr val="accent2"/>
              </a:buClr>
              <a:buFont typeface="Concert One" panose="020B0604020202020204" charset="0"/>
              <a:buNone/>
            </a:pPr>
            <a:r>
              <a:rPr lang="es-MX" altLang="es-MX" b="1" dirty="0">
                <a:solidFill>
                  <a:schemeClr val="accent2"/>
                </a:solidFill>
                <a:latin typeface="Concert One" panose="020B0604020202020204" charset="0"/>
                <a:cs typeface="Concert One" panose="020B0604020202020204" charset="0"/>
                <a:sym typeface="Concert One" panose="020B0604020202020204" charset="0"/>
              </a:rPr>
              <a:t>Material</a:t>
            </a:r>
            <a:r>
              <a:rPr lang="es-MX" altLang="es-MX" sz="4000" b="1" dirty="0">
                <a:solidFill>
                  <a:schemeClr val="accent2"/>
                </a:solidFill>
                <a:latin typeface="Concert One" panose="020B0604020202020204" charset="0"/>
                <a:cs typeface="Concert One" panose="020B0604020202020204" charset="0"/>
                <a:sym typeface="Concert One" panose="020B0604020202020204" charset="0"/>
              </a:rPr>
              <a:t> para estudiantes especiales</a:t>
            </a:r>
          </a:p>
        </p:txBody>
      </p:sp>
      <p:grpSp>
        <p:nvGrpSpPr>
          <p:cNvPr id="13" name="Group 3">
            <a:extLst>
              <a:ext uri="{FF2B5EF4-FFF2-40B4-BE49-F238E27FC236}">
                <a16:creationId xmlns:a16="http://schemas.microsoft.com/office/drawing/2014/main" id="{599174CA-C5E8-4BC8-B828-E809F190C681}"/>
              </a:ext>
            </a:extLst>
          </p:cNvPr>
          <p:cNvGrpSpPr/>
          <p:nvPr/>
        </p:nvGrpSpPr>
        <p:grpSpPr>
          <a:xfrm>
            <a:off x="11123130" y="2288816"/>
            <a:ext cx="7083899" cy="7998184"/>
            <a:chOff x="0" y="-414099"/>
            <a:chExt cx="1865719" cy="2106518"/>
          </a:xfrm>
        </p:grpSpPr>
        <p:sp>
          <p:nvSpPr>
            <p:cNvPr id="15" name="TextBox 5">
              <a:extLst>
                <a:ext uri="{FF2B5EF4-FFF2-40B4-BE49-F238E27FC236}">
                  <a16:creationId xmlns:a16="http://schemas.microsoft.com/office/drawing/2014/main" id="{5B14E9C7-D8C0-4C3D-A80D-FBEAAF93FD7F}"/>
                </a:ext>
              </a:extLst>
            </p:cNvPr>
            <p:cNvSpPr txBox="1"/>
            <p:nvPr/>
          </p:nvSpPr>
          <p:spPr>
            <a:xfrm>
              <a:off x="0" y="-47625"/>
              <a:ext cx="1488104" cy="1740044"/>
            </a:xfrm>
            <a:prstGeom prst="rect">
              <a:avLst/>
            </a:prstGeom>
          </p:spPr>
          <p:txBody>
            <a:bodyPr lIns="50800" tIns="50800" rIns="50800" bIns="50800" rtlCol="0" anchor="ctr"/>
            <a:lstStyle/>
            <a:p>
              <a:pPr algn="ctr">
                <a:lnSpc>
                  <a:spcPts val="2800"/>
                </a:lnSpc>
              </a:pPr>
              <a:endParaRPr/>
            </a:p>
          </p:txBody>
        </p:sp>
        <p:sp>
          <p:nvSpPr>
            <p:cNvPr id="14" name="Freeform 4">
              <a:extLst>
                <a:ext uri="{FF2B5EF4-FFF2-40B4-BE49-F238E27FC236}">
                  <a16:creationId xmlns:a16="http://schemas.microsoft.com/office/drawing/2014/main" id="{B24E9808-53D3-45A7-8E86-09E5B800C621}"/>
                </a:ext>
              </a:extLst>
            </p:cNvPr>
            <p:cNvSpPr/>
            <p:nvPr/>
          </p:nvSpPr>
          <p:spPr>
            <a:xfrm>
              <a:off x="377615" y="-414099"/>
              <a:ext cx="1488104" cy="2036276"/>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grpSp>
      <p:sp>
        <p:nvSpPr>
          <p:cNvPr id="16" name="TextBox 13">
            <a:extLst>
              <a:ext uri="{FF2B5EF4-FFF2-40B4-BE49-F238E27FC236}">
                <a16:creationId xmlns:a16="http://schemas.microsoft.com/office/drawing/2014/main" id="{FE7C9FAE-C585-435E-B15B-4E3A453DEA06}"/>
              </a:ext>
            </a:extLst>
          </p:cNvPr>
          <p:cNvSpPr txBox="1"/>
          <p:nvPr/>
        </p:nvSpPr>
        <p:spPr>
          <a:xfrm>
            <a:off x="12741866" y="8541494"/>
            <a:ext cx="5393734" cy="900503"/>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10. </a:t>
            </a:r>
            <a:r>
              <a:rPr lang="es-MX" sz="1600" b="0" i="0" u="none" strike="noStrike" dirty="0">
                <a:solidFill>
                  <a:srgbClr val="202124"/>
                </a:solidFill>
                <a:effectLst/>
                <a:latin typeface="Google Sans"/>
                <a:hlinkClick r:id="rId5"/>
              </a:rPr>
              <a:t>Niños con discapacidad visual recibieron material educativo creado por estudiantes de la </a:t>
            </a:r>
            <a:r>
              <a:rPr lang="es-MX" sz="1600" b="0" i="0" u="none" strike="noStrike" dirty="0" err="1">
                <a:solidFill>
                  <a:srgbClr val="202124"/>
                </a:solidFill>
                <a:effectLst/>
                <a:latin typeface="Google Sans"/>
                <a:hlinkClick r:id="rId5"/>
              </a:rPr>
              <a:t>UTalca</a:t>
            </a:r>
            <a:endParaRPr lang="es-MX" sz="1600" b="0" i="0" u="none" strike="noStrike" dirty="0">
              <a:solidFill>
                <a:srgbClr val="202124"/>
              </a:solidFill>
              <a:effectLst/>
              <a:latin typeface="Google Sans"/>
              <a:hlinkClick r:id="rId5"/>
            </a:endParaRPr>
          </a:p>
          <a:p>
            <a:pPr algn="ctr">
              <a:lnSpc>
                <a:spcPts val="2385"/>
              </a:lnSpc>
            </a:pPr>
            <a:endParaRPr lang="es-MX" sz="1600" dirty="0">
              <a:solidFill>
                <a:srgbClr val="202124"/>
              </a:solidFill>
              <a:latin typeface="Google Sans"/>
            </a:endParaRPr>
          </a:p>
        </p:txBody>
      </p:sp>
      <p:pic>
        <p:nvPicPr>
          <p:cNvPr id="17" name="Imagen 16">
            <a:extLst>
              <a:ext uri="{FF2B5EF4-FFF2-40B4-BE49-F238E27FC236}">
                <a16:creationId xmlns:a16="http://schemas.microsoft.com/office/drawing/2014/main" id="{E5AE0C8C-A790-46DC-807F-A2F9FD6A2188}"/>
              </a:ext>
            </a:extLst>
          </p:cNvPr>
          <p:cNvPicPr>
            <a:picLocks noChangeAspect="1"/>
          </p:cNvPicPr>
          <p:nvPr/>
        </p:nvPicPr>
        <p:blipFill>
          <a:blip r:embed="rId6"/>
          <a:stretch>
            <a:fillRect/>
          </a:stretch>
        </p:blipFill>
        <p:spPr>
          <a:xfrm>
            <a:off x="12787352" y="2518428"/>
            <a:ext cx="5291077" cy="5664796"/>
          </a:xfrm>
          <a:prstGeom prst="rect">
            <a:avLst/>
          </a:prstGeom>
        </p:spPr>
      </p:pic>
    </p:spTree>
    <p:extLst>
      <p:ext uri="{BB962C8B-B14F-4D97-AF65-F5344CB8AC3E}">
        <p14:creationId xmlns:p14="http://schemas.microsoft.com/office/powerpoint/2010/main" val="241150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B174AA3-962C-47CA-954F-18D5345865C7}"/>
              </a:ext>
            </a:extLst>
          </p:cNvPr>
          <p:cNvSpPr/>
          <p:nvPr/>
        </p:nvSpPr>
        <p:spPr>
          <a:xfrm>
            <a:off x="11706341" y="800842"/>
            <a:ext cx="3076459" cy="3076459"/>
          </a:xfrm>
          <a:custGeom>
            <a:avLst/>
            <a:gdLst/>
            <a:ahLst/>
            <a:cxnLst/>
            <a:rect l="l" t="t" r="r" b="b"/>
            <a:pathLst>
              <a:path w="3076459" h="3076459">
                <a:moveTo>
                  <a:pt x="0" y="0"/>
                </a:moveTo>
                <a:lnTo>
                  <a:pt x="3076459" y="0"/>
                </a:lnTo>
                <a:lnTo>
                  <a:pt x="3076459" y="3076459"/>
                </a:lnTo>
                <a:lnTo>
                  <a:pt x="0" y="30764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grpSp>
        <p:nvGrpSpPr>
          <p:cNvPr id="3" name="Group 3">
            <a:extLst>
              <a:ext uri="{FF2B5EF4-FFF2-40B4-BE49-F238E27FC236}">
                <a16:creationId xmlns:a16="http://schemas.microsoft.com/office/drawing/2014/main" id="{82C9FB74-3381-4C89-8365-40A7E145824D}"/>
              </a:ext>
            </a:extLst>
          </p:cNvPr>
          <p:cNvGrpSpPr/>
          <p:nvPr/>
        </p:nvGrpSpPr>
        <p:grpSpPr>
          <a:xfrm>
            <a:off x="11706341" y="1991749"/>
            <a:ext cx="6237364" cy="8045457"/>
            <a:chOff x="0" y="0"/>
            <a:chExt cx="1488104" cy="1692419"/>
          </a:xfrm>
        </p:grpSpPr>
        <p:sp>
          <p:nvSpPr>
            <p:cNvPr id="4" name="Freeform 4">
              <a:extLst>
                <a:ext uri="{FF2B5EF4-FFF2-40B4-BE49-F238E27FC236}">
                  <a16:creationId xmlns:a16="http://schemas.microsoft.com/office/drawing/2014/main" id="{DF8EE4BF-CEA1-4B02-92E8-7029C72D0A0D}"/>
                </a:ext>
              </a:extLst>
            </p:cNvPr>
            <p:cNvSpPr/>
            <p:nvPr/>
          </p:nvSpPr>
          <p:spPr>
            <a:xfrm>
              <a:off x="0" y="0"/>
              <a:ext cx="1488104" cy="1692419"/>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sp>
          <p:nvSpPr>
            <p:cNvPr id="5" name="TextBox 5">
              <a:extLst>
                <a:ext uri="{FF2B5EF4-FFF2-40B4-BE49-F238E27FC236}">
                  <a16:creationId xmlns:a16="http://schemas.microsoft.com/office/drawing/2014/main" id="{4B7E198D-D8C2-44F5-962C-DD09BA772319}"/>
                </a:ext>
              </a:extLst>
            </p:cNvPr>
            <p:cNvSpPr txBox="1"/>
            <p:nvPr/>
          </p:nvSpPr>
          <p:spPr>
            <a:xfrm>
              <a:off x="0" y="-47625"/>
              <a:ext cx="1488104" cy="1740044"/>
            </a:xfrm>
            <a:prstGeom prst="rect">
              <a:avLst/>
            </a:prstGeom>
          </p:spPr>
          <p:txBody>
            <a:bodyPr lIns="50800" tIns="50800" rIns="50800" bIns="50800" rtlCol="0" anchor="ctr"/>
            <a:lstStyle/>
            <a:p>
              <a:pPr algn="ctr">
                <a:lnSpc>
                  <a:spcPts val="2800"/>
                </a:lnSpc>
              </a:pPr>
              <a:endParaRPr/>
            </a:p>
          </p:txBody>
        </p:sp>
      </p:grpSp>
      <p:sp>
        <p:nvSpPr>
          <p:cNvPr id="8" name="Freeform 8">
            <a:extLst>
              <a:ext uri="{FF2B5EF4-FFF2-40B4-BE49-F238E27FC236}">
                <a16:creationId xmlns:a16="http://schemas.microsoft.com/office/drawing/2014/main" id="{E618E284-BFE2-4305-98D7-069641C1D706}"/>
              </a:ext>
            </a:extLst>
          </p:cNvPr>
          <p:cNvSpPr/>
          <p:nvPr/>
        </p:nvSpPr>
        <p:spPr>
          <a:xfrm>
            <a:off x="16127499" y="249793"/>
            <a:ext cx="1291547" cy="1291547"/>
          </a:xfrm>
          <a:custGeom>
            <a:avLst/>
            <a:gdLst/>
            <a:ahLst/>
            <a:cxnLst/>
            <a:rect l="l" t="t" r="r" b="b"/>
            <a:pathLst>
              <a:path w="1291547" h="1291547">
                <a:moveTo>
                  <a:pt x="0" y="0"/>
                </a:moveTo>
                <a:lnTo>
                  <a:pt x="1291548" y="0"/>
                </a:lnTo>
                <a:lnTo>
                  <a:pt x="1291548" y="1291547"/>
                </a:lnTo>
                <a:lnTo>
                  <a:pt x="0" y="129154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MX"/>
          </a:p>
        </p:txBody>
      </p:sp>
      <p:sp>
        <p:nvSpPr>
          <p:cNvPr id="10" name="TextBox 10">
            <a:extLst>
              <a:ext uri="{FF2B5EF4-FFF2-40B4-BE49-F238E27FC236}">
                <a16:creationId xmlns:a16="http://schemas.microsoft.com/office/drawing/2014/main" id="{DD7BEB5B-650F-47D7-A0C9-913C53D753B7}"/>
              </a:ext>
            </a:extLst>
          </p:cNvPr>
          <p:cNvSpPr txBox="1"/>
          <p:nvPr/>
        </p:nvSpPr>
        <p:spPr>
          <a:xfrm>
            <a:off x="1468072" y="516059"/>
            <a:ext cx="5430398" cy="1025281"/>
          </a:xfrm>
          <a:prstGeom prst="rect">
            <a:avLst/>
          </a:prstGeom>
        </p:spPr>
        <p:txBody>
          <a:bodyPr lIns="0" tIns="0" rIns="0" bIns="0" rtlCol="0" anchor="t">
            <a:spAutoFit/>
          </a:bodyPr>
          <a:lstStyle/>
          <a:p>
            <a:pPr marL="0" lvl="0" indent="0" algn="l">
              <a:lnSpc>
                <a:spcPts val="8254"/>
              </a:lnSpc>
              <a:spcBef>
                <a:spcPct val="0"/>
              </a:spcBef>
            </a:pPr>
            <a:r>
              <a:rPr lang="en-US" sz="6499" b="1" u="none" strike="noStrike" dirty="0" err="1">
                <a:solidFill>
                  <a:srgbClr val="0E2F5F"/>
                </a:solidFill>
                <a:latin typeface="Akzidenz-Grotesk Heavy"/>
                <a:ea typeface="Akzidenz-Grotesk Heavy"/>
                <a:cs typeface="Akzidenz-Grotesk Heavy"/>
                <a:sym typeface="Akzidenz-Grotesk Heavy"/>
              </a:rPr>
              <a:t>Funciones</a:t>
            </a:r>
            <a:endParaRPr lang="en-US" sz="6499" b="1" u="none" strike="noStrike" dirty="0">
              <a:solidFill>
                <a:srgbClr val="0E2F5F"/>
              </a:solidFill>
              <a:latin typeface="Akzidenz-Grotesk Heavy"/>
              <a:ea typeface="Akzidenz-Grotesk Heavy"/>
              <a:cs typeface="Akzidenz-Grotesk Heavy"/>
              <a:sym typeface="Akzidenz-Grotesk Heavy"/>
            </a:endParaRPr>
          </a:p>
        </p:txBody>
      </p:sp>
      <p:pic>
        <p:nvPicPr>
          <p:cNvPr id="22" name="Imagen 5">
            <a:extLst>
              <a:ext uri="{FF2B5EF4-FFF2-40B4-BE49-F238E27FC236}">
                <a16:creationId xmlns:a16="http://schemas.microsoft.com/office/drawing/2014/main" id="{1E099EEF-285E-4D23-8670-93C9898960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294" y="1987320"/>
            <a:ext cx="12216309" cy="778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3">
            <a:extLst>
              <a:ext uri="{FF2B5EF4-FFF2-40B4-BE49-F238E27FC236}">
                <a16:creationId xmlns:a16="http://schemas.microsoft.com/office/drawing/2014/main" id="{06B4E9CD-ADE9-41ED-94C6-72564EC5C854}"/>
              </a:ext>
            </a:extLst>
          </p:cNvPr>
          <p:cNvSpPr txBox="1"/>
          <p:nvPr/>
        </p:nvSpPr>
        <p:spPr>
          <a:xfrm>
            <a:off x="12560604" y="8882018"/>
            <a:ext cx="5393734" cy="592726"/>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11. </a:t>
            </a:r>
            <a:r>
              <a:rPr lang="es-MX" sz="1600" b="0" i="0" u="none" strike="noStrike" dirty="0">
                <a:solidFill>
                  <a:srgbClr val="202124"/>
                </a:solidFill>
                <a:effectLst/>
                <a:latin typeface="Google Sans"/>
                <a:hlinkClick r:id="rId7"/>
              </a:rPr>
              <a:t>Funciones del Material Didáctico</a:t>
            </a:r>
          </a:p>
          <a:p>
            <a:pPr algn="ctr">
              <a:lnSpc>
                <a:spcPts val="2385"/>
              </a:lnSpc>
            </a:pPr>
            <a:endParaRPr lang="es-MX" sz="1600" dirty="0">
              <a:solidFill>
                <a:srgbClr val="202124"/>
              </a:solidFill>
              <a:latin typeface="Google Sans"/>
            </a:endParaRPr>
          </a:p>
        </p:txBody>
      </p:sp>
      <p:pic>
        <p:nvPicPr>
          <p:cNvPr id="13" name="Imagen 12">
            <a:extLst>
              <a:ext uri="{FF2B5EF4-FFF2-40B4-BE49-F238E27FC236}">
                <a16:creationId xmlns:a16="http://schemas.microsoft.com/office/drawing/2014/main" id="{B7929568-C04D-4E76-874E-9402AC079078}"/>
              </a:ext>
            </a:extLst>
          </p:cNvPr>
          <p:cNvPicPr>
            <a:picLocks noChangeAspect="1"/>
          </p:cNvPicPr>
          <p:nvPr/>
        </p:nvPicPr>
        <p:blipFill>
          <a:blip r:embed="rId8"/>
          <a:stretch>
            <a:fillRect/>
          </a:stretch>
        </p:blipFill>
        <p:spPr>
          <a:xfrm>
            <a:off x="11863473" y="2171699"/>
            <a:ext cx="5855772" cy="6123551"/>
          </a:xfrm>
          <a:prstGeom prst="rect">
            <a:avLst/>
          </a:prstGeom>
        </p:spPr>
      </p:pic>
    </p:spTree>
    <p:extLst>
      <p:ext uri="{BB962C8B-B14F-4D97-AF65-F5344CB8AC3E}">
        <p14:creationId xmlns:p14="http://schemas.microsoft.com/office/powerpoint/2010/main" val="1933772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61636" y="992005"/>
            <a:ext cx="3076459" cy="3076459"/>
          </a:xfrm>
          <a:custGeom>
            <a:avLst/>
            <a:gdLst/>
            <a:ahLst/>
            <a:cxnLst/>
            <a:rect l="l" t="t" r="r" b="b"/>
            <a:pathLst>
              <a:path w="3076459" h="3076459">
                <a:moveTo>
                  <a:pt x="0" y="0"/>
                </a:moveTo>
                <a:lnTo>
                  <a:pt x="3076459" y="0"/>
                </a:lnTo>
                <a:lnTo>
                  <a:pt x="3076459" y="3076459"/>
                </a:lnTo>
                <a:lnTo>
                  <a:pt x="0" y="30764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MX"/>
          </a:p>
        </p:txBody>
      </p:sp>
      <p:grpSp>
        <p:nvGrpSpPr>
          <p:cNvPr id="3" name="Group 3"/>
          <p:cNvGrpSpPr/>
          <p:nvPr/>
        </p:nvGrpSpPr>
        <p:grpSpPr>
          <a:xfrm>
            <a:off x="12451140" y="2392162"/>
            <a:ext cx="5650143" cy="7680198"/>
            <a:chOff x="0" y="-47625"/>
            <a:chExt cx="1488104" cy="1740044"/>
          </a:xfrm>
        </p:grpSpPr>
        <p:sp>
          <p:nvSpPr>
            <p:cNvPr id="4" name="Freeform 4"/>
            <p:cNvSpPr/>
            <p:nvPr/>
          </p:nvSpPr>
          <p:spPr>
            <a:xfrm>
              <a:off x="0" y="0"/>
              <a:ext cx="1488104" cy="1692419"/>
            </a:xfrm>
            <a:custGeom>
              <a:avLst/>
              <a:gdLst/>
              <a:ahLst/>
              <a:cxnLst/>
              <a:rect l="l" t="t" r="r" b="b"/>
              <a:pathLst>
                <a:path w="1488104" h="1692419">
                  <a:moveTo>
                    <a:pt x="0" y="0"/>
                  </a:moveTo>
                  <a:lnTo>
                    <a:pt x="1488104" y="0"/>
                  </a:lnTo>
                  <a:lnTo>
                    <a:pt x="1488104" y="1692419"/>
                  </a:lnTo>
                  <a:lnTo>
                    <a:pt x="0" y="1692419"/>
                  </a:lnTo>
                  <a:close/>
                </a:path>
              </a:pathLst>
            </a:custGeom>
            <a:solidFill>
              <a:srgbClr val="E1EDFC"/>
            </a:solidFill>
          </p:spPr>
          <p:txBody>
            <a:bodyPr/>
            <a:lstStyle/>
            <a:p>
              <a:endParaRPr lang="es-MX"/>
            </a:p>
          </p:txBody>
        </p:sp>
        <p:sp>
          <p:nvSpPr>
            <p:cNvPr id="5" name="TextBox 5"/>
            <p:cNvSpPr txBox="1"/>
            <p:nvPr/>
          </p:nvSpPr>
          <p:spPr>
            <a:xfrm>
              <a:off x="0" y="-47625"/>
              <a:ext cx="1488104" cy="1740044"/>
            </a:xfrm>
            <a:prstGeom prst="rect">
              <a:avLst/>
            </a:prstGeom>
          </p:spPr>
          <p:txBody>
            <a:bodyPr lIns="50800" tIns="50800" rIns="50800" bIns="50800" rtlCol="0" anchor="ctr"/>
            <a:lstStyle/>
            <a:p>
              <a:pPr algn="ctr">
                <a:lnSpc>
                  <a:spcPts val="2800"/>
                </a:lnSpc>
              </a:pPr>
              <a:endParaRPr/>
            </a:p>
          </p:txBody>
        </p:sp>
      </p:grpSp>
      <p:sp>
        <p:nvSpPr>
          <p:cNvPr id="8" name="Freeform 8"/>
          <p:cNvSpPr/>
          <p:nvPr/>
        </p:nvSpPr>
        <p:spPr>
          <a:xfrm>
            <a:off x="16002000" y="411900"/>
            <a:ext cx="1291547" cy="1291547"/>
          </a:xfrm>
          <a:custGeom>
            <a:avLst/>
            <a:gdLst/>
            <a:ahLst/>
            <a:cxnLst/>
            <a:rect l="l" t="t" r="r" b="b"/>
            <a:pathLst>
              <a:path w="1291547" h="1291547">
                <a:moveTo>
                  <a:pt x="0" y="0"/>
                </a:moveTo>
                <a:lnTo>
                  <a:pt x="1291548" y="0"/>
                </a:lnTo>
                <a:lnTo>
                  <a:pt x="1291548" y="1291547"/>
                </a:lnTo>
                <a:lnTo>
                  <a:pt x="0" y="129154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s-MX"/>
          </a:p>
        </p:txBody>
      </p:sp>
      <p:sp>
        <p:nvSpPr>
          <p:cNvPr id="9" name="TextBox 9"/>
          <p:cNvSpPr txBox="1"/>
          <p:nvPr/>
        </p:nvSpPr>
        <p:spPr>
          <a:xfrm>
            <a:off x="1325165" y="4494873"/>
            <a:ext cx="8121706" cy="2654573"/>
          </a:xfrm>
          <a:prstGeom prst="rect">
            <a:avLst/>
          </a:prstGeom>
        </p:spPr>
        <p:txBody>
          <a:bodyPr lIns="0" tIns="0" rIns="0" bIns="0" rtlCol="0" anchor="t">
            <a:spAutoFit/>
          </a:bodyPr>
          <a:lstStyle/>
          <a:p>
            <a:pPr algn="just">
              <a:lnSpc>
                <a:spcPts val="3500"/>
              </a:lnSpc>
            </a:pPr>
            <a:r>
              <a:rPr lang="en-US" sz="2500" dirty="0">
                <a:solidFill>
                  <a:srgbClr val="021828"/>
                </a:solidFill>
                <a:latin typeface="Aileron"/>
                <a:ea typeface="Aileron"/>
                <a:cs typeface="Aileron"/>
                <a:sym typeface="Aileron"/>
              </a:rPr>
              <a:t>Los </a:t>
            </a:r>
            <a:r>
              <a:rPr lang="en-US" sz="2500" dirty="0" err="1">
                <a:solidFill>
                  <a:srgbClr val="021828"/>
                </a:solidFill>
                <a:latin typeface="Aileron"/>
                <a:ea typeface="Aileron"/>
                <a:cs typeface="Aileron"/>
                <a:sym typeface="Aileron"/>
              </a:rPr>
              <a:t>Redursos</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Educativos</a:t>
            </a:r>
            <a:r>
              <a:rPr lang="en-US" sz="2500" dirty="0">
                <a:solidFill>
                  <a:srgbClr val="021828"/>
                </a:solidFill>
                <a:latin typeface="Aileron"/>
                <a:ea typeface="Aileron"/>
                <a:cs typeface="Aileron"/>
                <a:sym typeface="Aileron"/>
              </a:rPr>
              <a:t> son </a:t>
            </a:r>
            <a:r>
              <a:rPr lang="en-US" sz="2500" dirty="0" err="1">
                <a:solidFill>
                  <a:srgbClr val="021828"/>
                </a:solidFill>
                <a:latin typeface="Aileron"/>
                <a:ea typeface="Aileron"/>
                <a:cs typeface="Aileron"/>
                <a:sym typeface="Aileron"/>
              </a:rPr>
              <a:t>aquellos</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materiales</a:t>
            </a:r>
            <a:r>
              <a:rPr lang="en-US" sz="2500" dirty="0">
                <a:solidFill>
                  <a:srgbClr val="021828"/>
                </a:solidFill>
                <a:latin typeface="Aileron"/>
                <a:ea typeface="Aileron"/>
                <a:cs typeface="Aileron"/>
                <a:sym typeface="Aileron"/>
              </a:rPr>
              <a:t> que </a:t>
            </a:r>
            <a:r>
              <a:rPr lang="en-US" sz="2500" dirty="0" err="1">
                <a:solidFill>
                  <a:srgbClr val="021828"/>
                </a:solidFill>
                <a:latin typeface="Aileron"/>
                <a:ea typeface="Aileron"/>
                <a:cs typeface="Aileron"/>
                <a:sym typeface="Aileron"/>
              </a:rPr>
              <a:t>han</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sido</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creados</a:t>
            </a:r>
            <a:r>
              <a:rPr lang="en-US" sz="2500" dirty="0">
                <a:solidFill>
                  <a:srgbClr val="021828"/>
                </a:solidFill>
                <a:latin typeface="Aileron"/>
                <a:ea typeface="Aileron"/>
                <a:cs typeface="Aileron"/>
                <a:sym typeface="Aileron"/>
              </a:rPr>
              <a:t> y/o </a:t>
            </a:r>
            <a:r>
              <a:rPr lang="en-US" sz="2500" dirty="0" err="1">
                <a:solidFill>
                  <a:srgbClr val="021828"/>
                </a:solidFill>
                <a:latin typeface="Aileron"/>
                <a:ea typeface="Aileron"/>
                <a:cs typeface="Aileron"/>
                <a:sym typeface="Aileron"/>
              </a:rPr>
              <a:t>adecuados</a:t>
            </a:r>
            <a:r>
              <a:rPr lang="en-US" sz="2500" dirty="0">
                <a:solidFill>
                  <a:srgbClr val="021828"/>
                </a:solidFill>
                <a:latin typeface="Aileron"/>
                <a:ea typeface="Aileron"/>
                <a:cs typeface="Aileron"/>
                <a:sym typeface="Aileron"/>
              </a:rPr>
              <a:t> a </a:t>
            </a:r>
            <a:r>
              <a:rPr lang="en-US" sz="2500" dirty="0" err="1">
                <a:solidFill>
                  <a:srgbClr val="021828"/>
                </a:solidFill>
                <a:latin typeface="Aileron"/>
                <a:ea typeface="Aileron"/>
                <a:cs typeface="Aileron"/>
                <a:sym typeface="Aileron"/>
              </a:rPr>
              <a:t>cada</a:t>
            </a:r>
            <a:r>
              <a:rPr lang="en-US" sz="2500" dirty="0">
                <a:solidFill>
                  <a:srgbClr val="021828"/>
                </a:solidFill>
                <a:latin typeface="Aileron"/>
                <a:ea typeface="Aileron"/>
                <a:cs typeface="Aileron"/>
                <a:sym typeface="Aileron"/>
              </a:rPr>
              <a:t> Unidad de </a:t>
            </a:r>
            <a:r>
              <a:rPr lang="en-US" sz="2500" dirty="0" err="1">
                <a:solidFill>
                  <a:srgbClr val="021828"/>
                </a:solidFill>
                <a:latin typeface="Aileron"/>
                <a:ea typeface="Aileron"/>
                <a:cs typeface="Aileron"/>
                <a:sym typeface="Aileron"/>
              </a:rPr>
              <a:t>Aprendizaje</a:t>
            </a:r>
            <a:r>
              <a:rPr lang="en-US" sz="2500" dirty="0">
                <a:solidFill>
                  <a:srgbClr val="021828"/>
                </a:solidFill>
                <a:latin typeface="Aileron"/>
                <a:ea typeface="Aileron"/>
                <a:cs typeface="Aileron"/>
                <a:sym typeface="Aileron"/>
              </a:rPr>
              <a:t> para </a:t>
            </a:r>
            <a:r>
              <a:rPr lang="en-US" sz="2500" dirty="0" err="1">
                <a:solidFill>
                  <a:srgbClr val="021828"/>
                </a:solidFill>
                <a:latin typeface="Aileron"/>
                <a:ea typeface="Aileron"/>
                <a:cs typeface="Aileron"/>
                <a:sym typeface="Aileron"/>
              </a:rPr>
              <a:t>reforzar</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el</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aprendizaje</a:t>
            </a:r>
            <a:r>
              <a:rPr lang="en-US" sz="2500" dirty="0">
                <a:solidFill>
                  <a:srgbClr val="021828"/>
                </a:solidFill>
                <a:latin typeface="Aileron"/>
                <a:ea typeface="Aileron"/>
                <a:cs typeface="Aileron"/>
                <a:sym typeface="Aileron"/>
              </a:rPr>
              <a:t> de los </a:t>
            </a:r>
            <a:r>
              <a:rPr lang="en-US" sz="2500" dirty="0" err="1">
                <a:solidFill>
                  <a:srgbClr val="021828"/>
                </a:solidFill>
                <a:latin typeface="Aileron"/>
                <a:ea typeface="Aileron"/>
                <a:cs typeface="Aileron"/>
                <a:sym typeface="Aileron"/>
              </a:rPr>
              <a:t>estudiantes</a:t>
            </a:r>
            <a:r>
              <a:rPr lang="en-US" sz="2500" dirty="0">
                <a:solidFill>
                  <a:srgbClr val="021828"/>
                </a:solidFill>
                <a:latin typeface="Aileron"/>
                <a:ea typeface="Aileron"/>
                <a:cs typeface="Aileron"/>
                <a:sym typeface="Aileron"/>
              </a:rPr>
              <a:t> y a </a:t>
            </a:r>
            <a:r>
              <a:rPr lang="en-US" sz="2500" dirty="0" err="1">
                <a:solidFill>
                  <a:srgbClr val="021828"/>
                </a:solidFill>
                <a:latin typeface="Aileron"/>
                <a:ea typeface="Aileron"/>
                <a:cs typeface="Aileron"/>
                <a:sym typeface="Aileron"/>
              </a:rPr>
              <a:t>demás</a:t>
            </a:r>
            <a:r>
              <a:rPr lang="en-US" sz="2500" dirty="0">
                <a:solidFill>
                  <a:srgbClr val="021828"/>
                </a:solidFill>
                <a:latin typeface="Aileron"/>
                <a:ea typeface="Aileron"/>
                <a:cs typeface="Aileron"/>
                <a:sym typeface="Aileron"/>
              </a:rPr>
              <a:t> para que la </a:t>
            </a:r>
            <a:r>
              <a:rPr lang="en-US" sz="2500" dirty="0" err="1">
                <a:solidFill>
                  <a:srgbClr val="021828"/>
                </a:solidFill>
                <a:latin typeface="Aileron"/>
                <a:ea typeface="Aileron"/>
                <a:cs typeface="Aileron"/>
                <a:sym typeface="Aileron"/>
              </a:rPr>
              <a:t>enseñanza</a:t>
            </a:r>
            <a:r>
              <a:rPr lang="en-US" sz="2500" dirty="0">
                <a:solidFill>
                  <a:srgbClr val="021828"/>
                </a:solidFill>
                <a:latin typeface="Aileron"/>
                <a:ea typeface="Aileron"/>
                <a:cs typeface="Aileron"/>
                <a:sym typeface="Aileron"/>
              </a:rPr>
              <a:t> sea </a:t>
            </a:r>
            <a:r>
              <a:rPr lang="en-US" sz="2500" dirty="0" err="1">
                <a:solidFill>
                  <a:srgbClr val="021828"/>
                </a:solidFill>
                <a:latin typeface="Aileron"/>
                <a:ea typeface="Aileron"/>
                <a:cs typeface="Aileron"/>
                <a:sym typeface="Aileron"/>
              </a:rPr>
              <a:t>más</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didactica</a:t>
            </a:r>
            <a:r>
              <a:rPr lang="en-US" sz="2500" dirty="0">
                <a:solidFill>
                  <a:srgbClr val="021828"/>
                </a:solidFill>
                <a:latin typeface="Aileron"/>
                <a:ea typeface="Aileron"/>
                <a:cs typeface="Aileron"/>
                <a:sym typeface="Aileron"/>
              </a:rPr>
              <a:t> y </a:t>
            </a:r>
            <a:r>
              <a:rPr lang="en-US" sz="2500" dirty="0" err="1">
                <a:solidFill>
                  <a:srgbClr val="021828"/>
                </a:solidFill>
                <a:latin typeface="Aileron"/>
                <a:ea typeface="Aileron"/>
                <a:cs typeface="Aileron"/>
                <a:sym typeface="Aileron"/>
              </a:rPr>
              <a:t>divertida</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Logrando</a:t>
            </a:r>
            <a:r>
              <a:rPr lang="en-US" sz="2500" dirty="0">
                <a:solidFill>
                  <a:srgbClr val="021828"/>
                </a:solidFill>
                <a:latin typeface="Aileron"/>
                <a:ea typeface="Aileron"/>
                <a:cs typeface="Aileron"/>
                <a:sym typeface="Aileron"/>
              </a:rPr>
              <a:t> con </a:t>
            </a:r>
            <a:r>
              <a:rPr lang="en-US" sz="2500" dirty="0" err="1">
                <a:solidFill>
                  <a:srgbClr val="021828"/>
                </a:solidFill>
                <a:latin typeface="Aileron"/>
                <a:ea typeface="Aileron"/>
                <a:cs typeface="Aileron"/>
                <a:sym typeface="Aileron"/>
              </a:rPr>
              <a:t>esto</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el</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afianzar</a:t>
            </a:r>
            <a:r>
              <a:rPr lang="en-US" sz="2500" dirty="0">
                <a:solidFill>
                  <a:srgbClr val="021828"/>
                </a:solidFill>
                <a:latin typeface="Aileron"/>
                <a:ea typeface="Aileron"/>
                <a:cs typeface="Aileron"/>
                <a:sym typeface="Aileron"/>
              </a:rPr>
              <a:t> los </a:t>
            </a:r>
            <a:r>
              <a:rPr lang="en-US" sz="2500" dirty="0" err="1">
                <a:solidFill>
                  <a:srgbClr val="021828"/>
                </a:solidFill>
                <a:latin typeface="Aileron"/>
                <a:ea typeface="Aileron"/>
                <a:cs typeface="Aileron"/>
                <a:sym typeface="Aileron"/>
              </a:rPr>
              <a:t>conocimientos</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en</a:t>
            </a:r>
            <a:r>
              <a:rPr lang="en-US" sz="2500" dirty="0">
                <a:solidFill>
                  <a:srgbClr val="021828"/>
                </a:solidFill>
                <a:latin typeface="Aileron"/>
                <a:ea typeface="Aileron"/>
                <a:cs typeface="Aileron"/>
                <a:sym typeface="Aileron"/>
              </a:rPr>
              <a:t> </a:t>
            </a:r>
            <a:r>
              <a:rPr lang="en-US" sz="2500" dirty="0" err="1">
                <a:solidFill>
                  <a:srgbClr val="021828"/>
                </a:solidFill>
                <a:latin typeface="Aileron"/>
                <a:ea typeface="Aileron"/>
                <a:cs typeface="Aileron"/>
                <a:sym typeface="Aileron"/>
              </a:rPr>
              <a:t>cada</a:t>
            </a:r>
            <a:r>
              <a:rPr lang="en-US" sz="2500" dirty="0">
                <a:solidFill>
                  <a:srgbClr val="021828"/>
                </a:solidFill>
                <a:latin typeface="Aileron"/>
                <a:ea typeface="Aileron"/>
                <a:cs typeface="Aileron"/>
                <a:sym typeface="Aileron"/>
              </a:rPr>
              <a:t> uno.</a:t>
            </a:r>
          </a:p>
        </p:txBody>
      </p:sp>
      <p:sp>
        <p:nvSpPr>
          <p:cNvPr id="10" name="TextBox 10"/>
          <p:cNvSpPr txBox="1"/>
          <p:nvPr/>
        </p:nvSpPr>
        <p:spPr>
          <a:xfrm>
            <a:off x="2372281" y="2074174"/>
            <a:ext cx="5430398" cy="1025281"/>
          </a:xfrm>
          <a:prstGeom prst="rect">
            <a:avLst/>
          </a:prstGeom>
        </p:spPr>
        <p:txBody>
          <a:bodyPr lIns="0" tIns="0" rIns="0" bIns="0" rtlCol="0" anchor="t">
            <a:spAutoFit/>
          </a:bodyPr>
          <a:lstStyle/>
          <a:p>
            <a:pPr marL="0" lvl="0" indent="0" algn="l">
              <a:lnSpc>
                <a:spcPts val="8254"/>
              </a:lnSpc>
              <a:spcBef>
                <a:spcPct val="0"/>
              </a:spcBef>
            </a:pPr>
            <a:r>
              <a:rPr lang="en-US" sz="6499" b="1" u="none" strike="noStrike" dirty="0" err="1">
                <a:solidFill>
                  <a:srgbClr val="0E2F5F"/>
                </a:solidFill>
                <a:latin typeface="Akzidenz-Grotesk Heavy"/>
                <a:ea typeface="Akzidenz-Grotesk Heavy"/>
                <a:cs typeface="Akzidenz-Grotesk Heavy"/>
                <a:sym typeface="Akzidenz-Grotesk Heavy"/>
              </a:rPr>
              <a:t>Conclusión</a:t>
            </a:r>
            <a:endParaRPr lang="en-US" sz="6499" b="1" u="none" strike="noStrike" dirty="0">
              <a:solidFill>
                <a:srgbClr val="0E2F5F"/>
              </a:solidFill>
              <a:latin typeface="Akzidenz-Grotesk Heavy"/>
              <a:ea typeface="Akzidenz-Grotesk Heavy"/>
              <a:cs typeface="Akzidenz-Grotesk Heavy"/>
              <a:sym typeface="Akzidenz-Grotesk Heavy"/>
            </a:endParaRPr>
          </a:p>
        </p:txBody>
      </p:sp>
      <p:sp>
        <p:nvSpPr>
          <p:cNvPr id="12" name="TextBox 13">
            <a:extLst>
              <a:ext uri="{FF2B5EF4-FFF2-40B4-BE49-F238E27FC236}">
                <a16:creationId xmlns:a16="http://schemas.microsoft.com/office/drawing/2014/main" id="{FBE0BC13-09E7-4F99-91AB-4511911D3731}"/>
              </a:ext>
            </a:extLst>
          </p:cNvPr>
          <p:cNvSpPr txBox="1"/>
          <p:nvPr/>
        </p:nvSpPr>
        <p:spPr>
          <a:xfrm>
            <a:off x="12707549" y="9225285"/>
            <a:ext cx="5393734" cy="900503"/>
          </a:xfrm>
          <a:prstGeom prst="rect">
            <a:avLst/>
          </a:prstGeom>
        </p:spPr>
        <p:txBody>
          <a:bodyPr lIns="0" tIns="0" rIns="0" bIns="0" rtlCol="0" anchor="t">
            <a:spAutoFit/>
          </a:bodyPr>
          <a:lstStyle/>
          <a:p>
            <a:pPr algn="ctr">
              <a:lnSpc>
                <a:spcPts val="2385"/>
              </a:lnSpc>
            </a:pPr>
            <a:r>
              <a:rPr lang="en-US" sz="1703" dirty="0" err="1">
                <a:solidFill>
                  <a:srgbClr val="0E2F5F"/>
                </a:solidFill>
                <a:latin typeface="Open Sans"/>
                <a:ea typeface="Open Sans"/>
                <a:cs typeface="Open Sans"/>
                <a:sym typeface="Open Sans"/>
              </a:rPr>
              <a:t>Figura</a:t>
            </a:r>
            <a:r>
              <a:rPr lang="en-US" sz="1703" dirty="0">
                <a:solidFill>
                  <a:srgbClr val="0E2F5F"/>
                </a:solidFill>
                <a:latin typeface="Open Sans"/>
                <a:ea typeface="Open Sans"/>
                <a:cs typeface="Open Sans"/>
                <a:sym typeface="Open Sans"/>
              </a:rPr>
              <a:t> 12</a:t>
            </a:r>
          </a:p>
          <a:p>
            <a:pPr algn="ctr">
              <a:lnSpc>
                <a:spcPts val="2385"/>
              </a:lnSpc>
            </a:pPr>
            <a:r>
              <a:rPr lang="en-US" sz="1703" dirty="0">
                <a:solidFill>
                  <a:srgbClr val="0E2F5F"/>
                </a:solidFill>
                <a:latin typeface="Open Sans"/>
                <a:ea typeface="Open Sans"/>
                <a:cs typeface="Open Sans"/>
                <a:sym typeface="Open Sans"/>
              </a:rPr>
              <a:t> </a:t>
            </a:r>
            <a:r>
              <a:rPr lang="es-MX" sz="1600" b="0" i="0" u="none" strike="noStrike" dirty="0">
                <a:solidFill>
                  <a:srgbClr val="202124"/>
                </a:solidFill>
                <a:effectLst/>
                <a:latin typeface="Google Sans"/>
                <a:hlinkClick r:id="rId6"/>
              </a:rPr>
              <a:t>Recursos didácticos - Qué son, funciones, tipos y ejemplos</a:t>
            </a:r>
          </a:p>
          <a:p>
            <a:pPr algn="ctr">
              <a:lnSpc>
                <a:spcPts val="2385"/>
              </a:lnSpc>
            </a:pPr>
            <a:endParaRPr lang="es-MX" sz="1600" dirty="0">
              <a:solidFill>
                <a:srgbClr val="202124"/>
              </a:solidFill>
              <a:latin typeface="Google Sans"/>
            </a:endParaRPr>
          </a:p>
        </p:txBody>
      </p:sp>
      <p:pic>
        <p:nvPicPr>
          <p:cNvPr id="1026" name="Picture 2" descr="Recursos didácticos - Qué son, funciones, tipos y ejemplos">
            <a:extLst>
              <a:ext uri="{FF2B5EF4-FFF2-40B4-BE49-F238E27FC236}">
                <a16:creationId xmlns:a16="http://schemas.microsoft.com/office/drawing/2014/main" id="{D0CA58CD-ED8B-449C-AA0F-AEFE7871A1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17760" y="2782802"/>
            <a:ext cx="5371636" cy="56372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05000" y="2552700"/>
            <a:ext cx="13944600" cy="6638227"/>
          </a:xfrm>
          <a:prstGeom prst="rect">
            <a:avLst/>
          </a:prstGeom>
        </p:spPr>
        <p:txBody>
          <a:bodyPr wrap="square" lIns="0" tIns="0" rIns="0" bIns="0" rtlCol="0" anchor="t">
            <a:spAutoFit/>
          </a:bodyPr>
          <a:lstStyle/>
          <a:p>
            <a:pPr indent="-457200">
              <a:spcBef>
                <a:spcPct val="0"/>
              </a:spcBef>
            </a:pPr>
            <a:endParaRPr lang="en-US" sz="2400" b="1" dirty="0">
              <a:latin typeface="Aileron Bold"/>
              <a:ea typeface="Aileron Bold"/>
              <a:cs typeface="Aileron Bold"/>
              <a:sym typeface="Aileron Bold"/>
            </a:endParaRPr>
          </a:p>
          <a:p>
            <a:pPr marL="450215" indent="-450215">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Grupo Aspasia, la </a:t>
            </a:r>
            <a:r>
              <a:rPr lang="en-US" sz="2400" kern="100" dirty="0" err="1">
                <a:effectLst/>
                <a:latin typeface="Aptos" panose="020B0004020202020204" pitchFamily="34" charset="0"/>
                <a:ea typeface="Aptos" panose="020B0004020202020204" pitchFamily="34" charset="0"/>
                <a:cs typeface="Times New Roman" panose="02020603050405020304" pitchFamily="18" charset="0"/>
              </a:rPr>
              <a:t>formación</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de </a:t>
            </a:r>
            <a:r>
              <a:rPr lang="en-US" sz="2400" kern="100" dirty="0" err="1">
                <a:effectLst/>
                <a:latin typeface="Aptos" panose="020B0004020202020204" pitchFamily="34" charset="0"/>
                <a:ea typeface="Aptos" panose="020B0004020202020204" pitchFamily="34" charset="0"/>
                <a:cs typeface="Times New Roman" panose="02020603050405020304" pitchFamily="18" charset="0"/>
              </a:rPr>
              <a:t>tu</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err="1">
                <a:effectLst/>
                <a:latin typeface="Aptos" panose="020B0004020202020204" pitchFamily="34" charset="0"/>
                <a:ea typeface="Aptos" panose="020B0004020202020204" pitchFamily="34" charset="0"/>
                <a:cs typeface="Times New Roman" panose="02020603050405020304" pitchFamily="18" charset="0"/>
              </a:rPr>
              <a:t>futuro</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2025, </a:t>
            </a:r>
            <a:r>
              <a:rPr lang="en-US" sz="2400" kern="100" dirty="0">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https://grupoaspasia.com/es/glosario/materiales-didacticos/</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endParaRPr lang="es-MX"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spcAft>
                <a:spcPts val="800"/>
              </a:spcAft>
            </a:pPr>
            <a:endParaRPr lang="es-MX"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spcAft>
                <a:spcPts val="800"/>
              </a:spcAft>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Materiales educativos inclusivos para todos y todas con énfasis en discapacidad intelectual  (</a:t>
            </a:r>
            <a:r>
              <a:rPr lang="es-MX" sz="2400" kern="100" dirty="0" err="1">
                <a:effectLst/>
                <a:latin typeface="Aptos" panose="020B0004020202020204" pitchFamily="34" charset="0"/>
                <a:ea typeface="Aptos" panose="020B0004020202020204" pitchFamily="34" charset="0"/>
                <a:cs typeface="Times New Roman" panose="02020603050405020304" pitchFamily="18" charset="0"/>
              </a:rPr>
              <a:t>s,f</a:t>
            </a:r>
            <a:r>
              <a:rPr lang="es-MX" sz="2400" kern="100" dirty="0">
                <a:effectLst/>
                <a:latin typeface="Aptos" panose="020B0004020202020204" pitchFamily="34" charset="0"/>
                <a:ea typeface="Aptos" panose="020B0004020202020204" pitchFamily="34" charset="0"/>
                <a:cs typeface="Times New Roman" panose="02020603050405020304" pitchFamily="18" charset="0"/>
              </a:rPr>
              <a:t>) </a:t>
            </a:r>
            <a:r>
              <a:rPr lang="es-MX" sz="2400" kern="100" dirty="0">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https://www.unicef.org/dominicanrepublic/media/7946/file/Para%20todos%20y%20todas%20con%20enfasis%20en%20Discapacidad%20Intelectual%20-%20PUBLICACION.pdf</a:t>
            </a:r>
            <a:r>
              <a:rPr lang="es-MX" sz="2400" kern="100" dirty="0">
                <a:effectLst/>
                <a:latin typeface="Aptos" panose="020B0004020202020204" pitchFamily="34" charset="0"/>
                <a:ea typeface="Aptos" panose="020B0004020202020204" pitchFamily="34" charset="0"/>
                <a:cs typeface="Times New Roman" panose="02020603050405020304" pitchFamily="18" charset="0"/>
              </a:rPr>
              <a:t> </a:t>
            </a:r>
          </a:p>
          <a:p>
            <a:pPr marL="450215" indent="-450215">
              <a:spcAft>
                <a:spcPts val="800"/>
              </a:spcAft>
            </a:pPr>
            <a:endParaRPr lang="es-MX"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0215" indent="-450215">
              <a:spcAft>
                <a:spcPts val="800"/>
              </a:spcAft>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Reyes, Isabel Cristina; 21 de agosto de 2024, </a:t>
            </a:r>
            <a:r>
              <a:rPr lang="es-MX" sz="2400" kern="100" dirty="0">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https://cognosonline.com/recursos-educativos-digitales/#:~:text=%C2%BFQu%C3%A9%20son%20los%20recursos%20educativos,formas%20y%20adquieran%20habilidades%20digitales</a:t>
            </a:r>
            <a:r>
              <a:rPr lang="es-MX" sz="2400" kern="100" dirty="0">
                <a:effectLst/>
                <a:latin typeface="Aptos" panose="020B0004020202020204" pitchFamily="34" charset="0"/>
                <a:ea typeface="Aptos" panose="020B0004020202020204" pitchFamily="34" charset="0"/>
                <a:cs typeface="Times New Roman" panose="02020603050405020304" pitchFamily="18" charset="0"/>
              </a:rPr>
              <a:t>. </a:t>
            </a:r>
          </a:p>
          <a:p>
            <a:pPr marL="450215" indent="-450215">
              <a:spcAft>
                <a:spcPts val="800"/>
              </a:spcAft>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 </a:t>
            </a:r>
          </a:p>
          <a:p>
            <a:pPr marL="450215" indent="-450215">
              <a:spcAft>
                <a:spcPts val="800"/>
              </a:spcAft>
            </a:pPr>
            <a:r>
              <a:rPr lang="es-MX" sz="2400" kern="100" dirty="0">
                <a:effectLst/>
                <a:latin typeface="Aptos" panose="020B0004020202020204" pitchFamily="34" charset="0"/>
                <a:ea typeface="Aptos" panose="020B0004020202020204" pitchFamily="34" charset="0"/>
                <a:cs typeface="Times New Roman" panose="02020603050405020304" pitchFamily="18" charset="0"/>
              </a:rPr>
              <a:t>Vargas, Murillo Gabino, 17 de junio del 2014; Recursos educativos didácticos en el proceso enseñanza-aprendizaje; </a:t>
            </a:r>
            <a:r>
              <a:rPr lang="es-MX" sz="2400" kern="100" dirty="0">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http://www.scielo.org.bo/pdf/chc/v58n1/v58n1_a11.pdf</a:t>
            </a:r>
            <a:r>
              <a:rPr lang="es-MX" sz="2400" kern="100" dirty="0">
                <a:effectLst/>
                <a:latin typeface="Aptos" panose="020B0004020202020204" pitchFamily="34" charset="0"/>
                <a:ea typeface="Aptos" panose="020B0004020202020204" pitchFamily="34" charset="0"/>
                <a:cs typeface="Times New Roman" panose="02020603050405020304" pitchFamily="18" charset="0"/>
              </a:rPr>
              <a:t> </a:t>
            </a:r>
          </a:p>
          <a:p>
            <a:pPr marL="450215" indent="-450215">
              <a:lnSpc>
                <a:spcPct val="115000"/>
              </a:lnSpc>
              <a:spcAft>
                <a:spcPts val="800"/>
              </a:spcAf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ts val="2800"/>
              </a:lnSpc>
              <a:spcBef>
                <a:spcPct val="0"/>
              </a:spcBef>
            </a:pPr>
            <a:endParaRPr lang="en-US" sz="2000" b="1" dirty="0">
              <a:solidFill>
                <a:srgbClr val="0E2F5F"/>
              </a:solidFill>
              <a:latin typeface="Aileron Bold"/>
              <a:ea typeface="Aileron Bold"/>
              <a:cs typeface="Aileron Bold"/>
              <a:sym typeface="Aileron Bold"/>
            </a:endParaRPr>
          </a:p>
        </p:txBody>
      </p:sp>
      <p:sp>
        <p:nvSpPr>
          <p:cNvPr id="4" name="TextBox 4"/>
          <p:cNvSpPr txBox="1"/>
          <p:nvPr/>
        </p:nvSpPr>
        <p:spPr>
          <a:xfrm>
            <a:off x="1752600" y="1409700"/>
            <a:ext cx="6029377" cy="894973"/>
          </a:xfrm>
          <a:prstGeom prst="rect">
            <a:avLst/>
          </a:prstGeom>
        </p:spPr>
        <p:txBody>
          <a:bodyPr wrap="square" lIns="0" tIns="0" rIns="0" bIns="0" rtlCol="0" anchor="t">
            <a:spAutoFit/>
          </a:bodyPr>
          <a:lstStyle/>
          <a:p>
            <a:pPr algn="l">
              <a:lnSpc>
                <a:spcPts val="6798"/>
              </a:lnSpc>
            </a:pPr>
            <a:r>
              <a:rPr lang="en-US" sz="6600" b="1" dirty="0">
                <a:solidFill>
                  <a:srgbClr val="0E2F5F"/>
                </a:solidFill>
                <a:latin typeface="Barlow Condensed Bold"/>
                <a:ea typeface="Barlow Condensed Bold"/>
                <a:cs typeface="Barlow Condensed Bold"/>
                <a:sym typeface="Barlow Condensed Bold"/>
              </a:rPr>
              <a:t>REFERENCIAS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64344">
            <a:off x="7831088" y="-248105"/>
            <a:ext cx="1715277" cy="13855065"/>
            <a:chOff x="-165074" y="-19050"/>
            <a:chExt cx="451761" cy="3155528"/>
          </a:xfrm>
        </p:grpSpPr>
        <p:sp>
          <p:nvSpPr>
            <p:cNvPr id="3" name="Freeform 3"/>
            <p:cNvSpPr/>
            <p:nvPr/>
          </p:nvSpPr>
          <p:spPr>
            <a:xfrm>
              <a:off x="-165074" y="-2029"/>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es-MX" dirty="0"/>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6" name="TextBox 16"/>
          <p:cNvSpPr txBox="1"/>
          <p:nvPr/>
        </p:nvSpPr>
        <p:spPr>
          <a:xfrm>
            <a:off x="-1676400" y="7658100"/>
            <a:ext cx="10635198" cy="801886"/>
          </a:xfrm>
          <a:prstGeom prst="rect">
            <a:avLst/>
          </a:prstGeom>
        </p:spPr>
        <p:txBody>
          <a:bodyPr wrap="square" lIns="0" tIns="0" rIns="0" bIns="0" rtlCol="0" anchor="t">
            <a:spAutoFit/>
          </a:bodyPr>
          <a:lstStyle/>
          <a:p>
            <a:pPr marL="0" lvl="0" indent="0" algn="ctr">
              <a:lnSpc>
                <a:spcPts val="7291"/>
              </a:lnSpc>
              <a:spcBef>
                <a:spcPct val="0"/>
              </a:spcBef>
            </a:pPr>
            <a:r>
              <a:rPr lang="en-US" sz="2800" spc="184" dirty="0">
                <a:solidFill>
                  <a:srgbClr val="010101"/>
                </a:solidFill>
                <a:latin typeface="Archivo Black"/>
                <a:ea typeface="Archivo Black"/>
                <a:cs typeface="Archivo Black"/>
                <a:sym typeface="Archivo Black"/>
              </a:rPr>
              <a:t>Maria Teresa Casillas </a:t>
            </a:r>
            <a:r>
              <a:rPr lang="en-US" sz="2800" spc="184" dirty="0" err="1">
                <a:solidFill>
                  <a:srgbClr val="010101"/>
                </a:solidFill>
                <a:latin typeface="Archivo Black"/>
                <a:ea typeface="Archivo Black"/>
                <a:cs typeface="Archivo Black"/>
                <a:sym typeface="Archivo Black"/>
              </a:rPr>
              <a:t>Alcalá</a:t>
            </a:r>
            <a:endParaRPr lang="en-US" sz="2800" spc="184" dirty="0">
              <a:solidFill>
                <a:srgbClr val="010101"/>
              </a:solidFill>
              <a:latin typeface="Archivo Black"/>
              <a:ea typeface="Archivo Black"/>
              <a:cs typeface="Archivo Black"/>
              <a:sym typeface="Archivo Black"/>
            </a:endParaRPr>
          </a:p>
        </p:txBody>
      </p:sp>
      <p:sp>
        <p:nvSpPr>
          <p:cNvPr id="18" name="TextBox 18"/>
          <p:cNvSpPr txBox="1"/>
          <p:nvPr/>
        </p:nvSpPr>
        <p:spPr>
          <a:xfrm>
            <a:off x="10134600" y="3753196"/>
            <a:ext cx="7510998" cy="4479752"/>
          </a:xfrm>
          <a:prstGeom prst="rect">
            <a:avLst/>
          </a:prstGeom>
        </p:spPr>
        <p:txBody>
          <a:bodyPr wrap="square" lIns="0" tIns="0" rIns="0" bIns="0" rtlCol="0" anchor="t">
            <a:spAutoFit/>
          </a:bodyPr>
          <a:lstStyle/>
          <a:p>
            <a:pPr algn="just">
              <a:lnSpc>
                <a:spcPts val="2731"/>
              </a:lnSpc>
            </a:pPr>
            <a:r>
              <a:rPr lang="es-MX" sz="2053" spc="16" dirty="0">
                <a:solidFill>
                  <a:srgbClr val="010101"/>
                </a:solidFill>
                <a:latin typeface="Montserrat"/>
                <a:ea typeface="Montserrat"/>
                <a:cs typeface="Montserrat"/>
                <a:sym typeface="Montserrat"/>
              </a:rPr>
              <a:t>Doctora Universitaria con más de 30 años de experiencia en la docencia. Licenciada en Pedagogía y Licenciada en Derecho. Maestra en Desarrollo Organizacional y Humano. Especialidad en </a:t>
            </a:r>
            <a:r>
              <a:rPr lang="es-MX" sz="2053" spc="16" dirty="0" err="1">
                <a:solidFill>
                  <a:srgbClr val="010101"/>
                </a:solidFill>
                <a:latin typeface="Montserrat"/>
                <a:ea typeface="Montserrat"/>
                <a:cs typeface="Montserrat"/>
                <a:sym typeface="Montserrat"/>
              </a:rPr>
              <a:t>Bioneuroemoción</a:t>
            </a:r>
            <a:r>
              <a:rPr lang="es-MX" sz="2053" spc="16" dirty="0">
                <a:solidFill>
                  <a:srgbClr val="010101"/>
                </a:solidFill>
                <a:latin typeface="Montserrat"/>
                <a:ea typeface="Montserrat"/>
                <a:cs typeface="Montserrat"/>
                <a:sym typeface="Montserrat"/>
              </a:rPr>
              <a:t>. Doctorado en Ciencias de la Educación. Se ha especializado en la investigación de la Matemática y su impacto en el aprendizaje, así como en las tecnologías y su apoyo en la enseñanza. Coordinadora del Cuerpo Académico de Tecnología Educativa en Ciencias Básicas e Ingenierías. Su principal objetivo demostrarles a los estudiantes que cuando se ama la profesión, no hay obstáculo que venza el entusiasmo </a:t>
            </a:r>
          </a:p>
        </p:txBody>
      </p:sp>
      <p:sp>
        <p:nvSpPr>
          <p:cNvPr id="21" name="TextBox 21"/>
          <p:cNvSpPr txBox="1"/>
          <p:nvPr/>
        </p:nvSpPr>
        <p:spPr>
          <a:xfrm>
            <a:off x="1848184" y="9362668"/>
            <a:ext cx="5124249" cy="701773"/>
          </a:xfrm>
          <a:prstGeom prst="rect">
            <a:avLst/>
          </a:prstGeom>
        </p:spPr>
        <p:txBody>
          <a:bodyPr lIns="0" tIns="0" rIns="0" bIns="0" rtlCol="0" anchor="t">
            <a:spAutoFit/>
          </a:bodyPr>
          <a:lstStyle/>
          <a:p>
            <a:pPr algn="ctr">
              <a:lnSpc>
                <a:spcPts val="2800"/>
              </a:lnSpc>
            </a:pPr>
            <a:r>
              <a:rPr lang="en-US" sz="2000">
                <a:solidFill>
                  <a:srgbClr val="FFFFFF"/>
                </a:solidFill>
                <a:latin typeface="Open Sans"/>
                <a:ea typeface="Open Sans"/>
                <a:cs typeface="Open Sans"/>
                <a:sym typeface="Open Sans"/>
              </a:rPr>
              <a:t>Agregar figura del recurso educativo,  numerada con título y fuente</a:t>
            </a:r>
          </a:p>
        </p:txBody>
      </p:sp>
      <p:pic>
        <p:nvPicPr>
          <p:cNvPr id="8" name="Imagen 7">
            <a:extLst>
              <a:ext uri="{FF2B5EF4-FFF2-40B4-BE49-F238E27FC236}">
                <a16:creationId xmlns:a16="http://schemas.microsoft.com/office/drawing/2014/main" id="{9F872C1C-D65A-472F-A69F-760197D645FD}"/>
              </a:ext>
            </a:extLst>
          </p:cNvPr>
          <p:cNvPicPr>
            <a:picLocks noChangeAspect="1"/>
          </p:cNvPicPr>
          <p:nvPr/>
        </p:nvPicPr>
        <p:blipFill>
          <a:blip r:embed="rId2"/>
          <a:stretch>
            <a:fillRect/>
          </a:stretch>
        </p:blipFill>
        <p:spPr>
          <a:xfrm>
            <a:off x="1295400" y="2468004"/>
            <a:ext cx="4038600" cy="541869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BBCF531B-A674-47F8-97CF-0468FC69C716}"/>
              </a:ext>
            </a:extLst>
          </p:cNvPr>
          <p:cNvGrpSpPr/>
          <p:nvPr/>
        </p:nvGrpSpPr>
        <p:grpSpPr>
          <a:xfrm rot="764344">
            <a:off x="7447361" y="-1181838"/>
            <a:ext cx="1088513" cy="11908815"/>
            <a:chOff x="0" y="0"/>
            <a:chExt cx="286687" cy="3136478"/>
          </a:xfrm>
        </p:grpSpPr>
        <p:sp>
          <p:nvSpPr>
            <p:cNvPr id="3" name="Freeform 3">
              <a:extLst>
                <a:ext uri="{FF2B5EF4-FFF2-40B4-BE49-F238E27FC236}">
                  <a16:creationId xmlns:a16="http://schemas.microsoft.com/office/drawing/2014/main" id="{44363BE7-B306-4636-A9D1-E105AC720F69}"/>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es-MX"/>
            </a:p>
          </p:txBody>
        </p:sp>
        <p:sp>
          <p:nvSpPr>
            <p:cNvPr id="4" name="TextBox 4">
              <a:extLst>
                <a:ext uri="{FF2B5EF4-FFF2-40B4-BE49-F238E27FC236}">
                  <a16:creationId xmlns:a16="http://schemas.microsoft.com/office/drawing/2014/main" id="{EE90785D-DCA7-4E1E-8344-1B99B16AA8AD}"/>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pic>
        <p:nvPicPr>
          <p:cNvPr id="11" name="Imagen 10">
            <a:extLst>
              <a:ext uri="{FF2B5EF4-FFF2-40B4-BE49-F238E27FC236}">
                <a16:creationId xmlns:a16="http://schemas.microsoft.com/office/drawing/2014/main" id="{B2A4BA9B-59A4-4C9B-85AD-A22D7BA90A52}"/>
              </a:ext>
            </a:extLst>
          </p:cNvPr>
          <p:cNvPicPr>
            <a:picLocks noChangeAspect="1"/>
          </p:cNvPicPr>
          <p:nvPr/>
        </p:nvPicPr>
        <p:blipFill>
          <a:blip r:embed="rId2"/>
          <a:stretch>
            <a:fillRect/>
          </a:stretch>
        </p:blipFill>
        <p:spPr>
          <a:xfrm>
            <a:off x="109189" y="2171700"/>
            <a:ext cx="6254175" cy="5181600"/>
          </a:xfrm>
          <a:prstGeom prst="rect">
            <a:avLst/>
          </a:prstGeom>
        </p:spPr>
      </p:pic>
      <p:sp>
        <p:nvSpPr>
          <p:cNvPr id="13" name="CuadroTexto 12">
            <a:extLst>
              <a:ext uri="{FF2B5EF4-FFF2-40B4-BE49-F238E27FC236}">
                <a16:creationId xmlns:a16="http://schemas.microsoft.com/office/drawing/2014/main" id="{73E4E990-DB92-4D07-AEDA-40FD638F5393}"/>
              </a:ext>
            </a:extLst>
          </p:cNvPr>
          <p:cNvSpPr txBox="1"/>
          <p:nvPr/>
        </p:nvSpPr>
        <p:spPr>
          <a:xfrm>
            <a:off x="8991599" y="3467100"/>
            <a:ext cx="8462733" cy="4824398"/>
          </a:xfrm>
          <a:prstGeom prst="rect">
            <a:avLst/>
          </a:prstGeom>
          <a:noFill/>
        </p:spPr>
        <p:txBody>
          <a:bodyPr wrap="square">
            <a:spAutoFit/>
          </a:bodyPr>
          <a:lstStyle/>
          <a:p>
            <a:pPr algn="just"/>
            <a:r>
              <a:rPr lang="es-MX" sz="2050" dirty="0">
                <a:latin typeface="Montserrat" panose="00000500000000000000" pitchFamily="2" charset="0"/>
              </a:rPr>
              <a:t>Ingeniero Químico Industrial, Licenciado en Matemática Educativa, Maestro en Ciencias de la Educación y Doctor en Innovación y Gestión Educativa. Perfil PRODEP 2019 – 2025 y Candidato al Sistema Nacional de Investigadores e Investigadoras del </a:t>
            </a:r>
            <a:r>
              <a:rPr lang="es-MX" sz="2050" dirty="0" err="1">
                <a:latin typeface="Montserrat" panose="00000500000000000000" pitchFamily="2" charset="0"/>
              </a:rPr>
              <a:t>Conahcyt</a:t>
            </a:r>
            <a:r>
              <a:rPr lang="es-MX" sz="2050" dirty="0">
                <a:latin typeface="Montserrat" panose="00000500000000000000" pitchFamily="2" charset="0"/>
              </a:rPr>
              <a:t> 2024 - 2027. Integrante del Cuerpo Académico en Consolidación UAN-CA-314 Tecnología Educativa en Ciencias Básicas e Ingenierías. Profesor-Investigador del área de Matemáticas del Programa Académico de Ingeniería Mecánica, Profesor y Colaborador de la Maestría en Salud Pública (SNP CONAHCYT, REF: 003059) desde 2016 ambas de la Universidad Autónoma de Nayarit. México. Profesor de Matemáticas en el Nivel Medio Superior desde 1998. Delegado Estatal por Nayarit para la Olimpiada Mexicana de Matemáticas 2011 – 2021. Investigador y asesor del Programa Delfín desde el 2024</a:t>
            </a:r>
          </a:p>
        </p:txBody>
      </p:sp>
    </p:spTree>
    <p:extLst>
      <p:ext uri="{BB962C8B-B14F-4D97-AF65-F5344CB8AC3E}">
        <p14:creationId xmlns:p14="http://schemas.microsoft.com/office/powerpoint/2010/main" val="1565629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7762</TotalTime>
  <Words>2051</Words>
  <Application>Microsoft Office PowerPoint</Application>
  <PresentationFormat>Personalizado</PresentationFormat>
  <Paragraphs>170</Paragraphs>
  <Slides>17</Slides>
  <Notes>2</Notes>
  <HiddenSlides>0</HiddenSlides>
  <MMClips>0</MMClips>
  <ScaleCrop>false</ScaleCrop>
  <HeadingPairs>
    <vt:vector size="6" baseType="variant">
      <vt:variant>
        <vt:lpstr>Fuentes usadas</vt:lpstr>
      </vt:variant>
      <vt:variant>
        <vt:i4>20</vt:i4>
      </vt:variant>
      <vt:variant>
        <vt:lpstr>Tema</vt:lpstr>
      </vt:variant>
      <vt:variant>
        <vt:i4>1</vt:i4>
      </vt:variant>
      <vt:variant>
        <vt:lpstr>Títulos de diapositiva</vt:lpstr>
      </vt:variant>
      <vt:variant>
        <vt:i4>17</vt:i4>
      </vt:variant>
    </vt:vector>
  </HeadingPairs>
  <TitlesOfParts>
    <vt:vector size="38" baseType="lpstr">
      <vt:lpstr>Aileron Bold</vt:lpstr>
      <vt:lpstr>Roboto Mono Medium</vt:lpstr>
      <vt:lpstr>Calibri</vt:lpstr>
      <vt:lpstr>Open Sans</vt:lpstr>
      <vt:lpstr>Poppins Bold</vt:lpstr>
      <vt:lpstr>Aileron Ultra-Bold</vt:lpstr>
      <vt:lpstr>Barlow Condensed Bold</vt:lpstr>
      <vt:lpstr>Archivo Black</vt:lpstr>
      <vt:lpstr>Aptos</vt:lpstr>
      <vt:lpstr>Arial</vt:lpstr>
      <vt:lpstr>Aileron</vt:lpstr>
      <vt:lpstr>Montserrat Bold</vt:lpstr>
      <vt:lpstr>Akzidenz-Grotesk Heavy</vt:lpstr>
      <vt:lpstr>Concert One</vt:lpstr>
      <vt:lpstr>Open Sans Bold</vt:lpstr>
      <vt:lpstr>Times New Roman</vt:lpstr>
      <vt:lpstr>Google Sans</vt:lpstr>
      <vt:lpstr>Montserrat</vt:lpstr>
      <vt:lpstr>Wingdings</vt:lpstr>
      <vt:lpstr>Barlow Condensed Heavy</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Nombre re</dc:title>
  <dc:creator>Ana Luisa Estrada Esquivel</dc:creator>
  <cp:lastModifiedBy>Usuario</cp:lastModifiedBy>
  <cp:revision>67</cp:revision>
  <dcterms:created xsi:type="dcterms:W3CDTF">2006-08-16T00:00:00Z</dcterms:created>
  <dcterms:modified xsi:type="dcterms:W3CDTF">2026-02-04T16:52:05Z</dcterms:modified>
  <dc:identifier>DAGo2W7Zueg</dc:identifier>
</cp:coreProperties>
</file>